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65" r:id="rId1"/>
  </p:sldMasterIdLst>
  <p:notesMasterIdLst>
    <p:notesMasterId r:id="rId33"/>
  </p:notesMasterIdLst>
  <p:handoutMasterIdLst>
    <p:handoutMasterId r:id="rId34"/>
  </p:handoutMasterIdLst>
  <p:sldIdLst>
    <p:sldId id="256" r:id="rId2"/>
    <p:sldId id="258" r:id="rId3"/>
    <p:sldId id="278" r:id="rId4"/>
    <p:sldId id="279" r:id="rId5"/>
    <p:sldId id="271" r:id="rId6"/>
    <p:sldId id="306" r:id="rId7"/>
    <p:sldId id="307" r:id="rId8"/>
    <p:sldId id="285" r:id="rId9"/>
    <p:sldId id="275" r:id="rId10"/>
    <p:sldId id="277" r:id="rId11"/>
    <p:sldId id="276" r:id="rId12"/>
    <p:sldId id="292" r:id="rId13"/>
    <p:sldId id="293" r:id="rId14"/>
    <p:sldId id="294" r:id="rId15"/>
    <p:sldId id="295" r:id="rId16"/>
    <p:sldId id="296" r:id="rId17"/>
    <p:sldId id="297" r:id="rId18"/>
    <p:sldId id="287" r:id="rId19"/>
    <p:sldId id="280" r:id="rId20"/>
    <p:sldId id="298" r:id="rId21"/>
    <p:sldId id="299" r:id="rId22"/>
    <p:sldId id="309" r:id="rId23"/>
    <p:sldId id="301" r:id="rId24"/>
    <p:sldId id="310" r:id="rId25"/>
    <p:sldId id="308" r:id="rId26"/>
    <p:sldId id="272" r:id="rId27"/>
    <p:sldId id="302" r:id="rId28"/>
    <p:sldId id="304" r:id="rId29"/>
    <p:sldId id="303" r:id="rId30"/>
    <p:sldId id="305" r:id="rId31"/>
    <p:sldId id="311" r:id="rId32"/>
  </p:sldIdLst>
  <p:sldSz cx="9144000" cy="6858000" type="screen4x3"/>
  <p:notesSz cx="6797675" cy="9872663"/>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Standaardsectie" id="{E79866F2-EAD7-4283-9E7C-471B9D3ECBD6}">
          <p14:sldIdLst>
            <p14:sldId id="256"/>
            <p14:sldId id="258"/>
          </p14:sldIdLst>
        </p14:section>
        <p14:section name="Radio in Belgium" id="{71B34B7A-AFDF-4469-B52C-469F50F71FBC}">
          <p14:sldIdLst>
            <p14:sldId id="278"/>
            <p14:sldId id="279"/>
            <p14:sldId id="271"/>
            <p14:sldId id="306"/>
            <p14:sldId id="307"/>
          </p14:sldIdLst>
        </p14:section>
        <p14:section name="VRT Radio Brands" id="{E4090CAF-1EA6-4246-B14F-899F2D0E707C}">
          <p14:sldIdLst>
            <p14:sldId id="285"/>
          </p14:sldIdLst>
        </p14:section>
        <p14:section name="3. Young Audience" id="{E1B008A6-D515-4EB2-88F1-56F1F2580879}">
          <p14:sldIdLst>
            <p14:sldId id="275"/>
            <p14:sldId id="277"/>
            <p14:sldId id="276"/>
            <p14:sldId id="292"/>
            <p14:sldId id="293"/>
            <p14:sldId id="294"/>
            <p14:sldId id="295"/>
            <p14:sldId id="296"/>
          </p14:sldIdLst>
        </p14:section>
        <p14:section name="Brand Positioning" id="{589482E3-126E-4823-AB1C-56328A515E77}">
          <p14:sldIdLst>
            <p14:sldId id="297"/>
            <p14:sldId id="287"/>
            <p14:sldId id="280"/>
            <p14:sldId id="298"/>
            <p14:sldId id="299"/>
            <p14:sldId id="309"/>
            <p14:sldId id="301"/>
            <p14:sldId id="310"/>
            <p14:sldId id="308"/>
          </p14:sldIdLst>
        </p14:section>
        <p14:section name="Future Audience" id="{B3CE556D-33CF-4315-B134-CD85E65D8855}">
          <p14:sldIdLst>
            <p14:sldId id="272"/>
            <p14:sldId id="302"/>
            <p14:sldId id="304"/>
            <p14:sldId id="303"/>
            <p14:sldId id="305"/>
            <p14:sldId id="31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575757"/>
    <a:srgbClr val="B7DC48"/>
    <a:srgbClr val="820000"/>
    <a:srgbClr val="C5C1C4"/>
    <a:srgbClr val="AABF00"/>
    <a:srgbClr val="000000"/>
    <a:srgbClr val="FFF275"/>
    <a:srgbClr val="F8DA79"/>
    <a:srgbClr val="C7BF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66" autoAdjust="0"/>
    <p:restoredTop sz="81702" autoAdjust="0"/>
  </p:normalViewPr>
  <p:slideViewPr>
    <p:cSldViewPr snapToGrid="0">
      <p:cViewPr>
        <p:scale>
          <a:sx n="75" d="100"/>
          <a:sy n="75" d="100"/>
        </p:scale>
        <p:origin x="-1806" y="-72"/>
      </p:cViewPr>
      <p:guideLst>
        <p:guide orient="horz" pos="2160"/>
        <p:guide pos="2880"/>
      </p:guideLst>
    </p:cSldViewPr>
  </p:slideViewPr>
  <p:notesTextViewPr>
    <p:cViewPr>
      <p:scale>
        <a:sx n="1" d="1"/>
        <a:sy n="1" d="1"/>
      </p:scale>
      <p:origin x="0" y="0"/>
    </p:cViewPr>
  </p:notesTextViewPr>
  <p:notesViewPr>
    <p:cSldViewPr snapToGrid="0">
      <p:cViewPr varScale="1">
        <p:scale>
          <a:sx n="63" d="100"/>
          <a:sy n="63" d="100"/>
        </p:scale>
        <p:origin x="-3330" y="-102"/>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werkblad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manualLayout>
          <c:layoutTarget val="inner"/>
          <c:xMode val="edge"/>
          <c:yMode val="edge"/>
          <c:x val="5.2937857359647678E-2"/>
          <c:y val="4.0524688939090024E-2"/>
          <c:w val="0.92999294261278742"/>
          <c:h val="0.75606899278016582"/>
        </c:manualLayout>
      </c:layout>
      <c:barChart>
        <c:barDir val="col"/>
        <c:grouping val="clustered"/>
        <c:varyColors val="0"/>
        <c:ser>
          <c:idx val="0"/>
          <c:order val="0"/>
          <c:tx>
            <c:strRef>
              <c:f>Blad1!$B$1</c:f>
              <c:strCache>
                <c:ptCount val="1"/>
                <c:pt idx="0">
                  <c:v>G2 2011</c:v>
                </c:pt>
              </c:strCache>
            </c:strRef>
          </c:tx>
          <c:spPr>
            <a:solidFill>
              <a:srgbClr val="00B0F0"/>
            </a:solidFill>
            <a:ln>
              <a:solidFill>
                <a:srgbClr val="00B0F0"/>
              </a:solidFill>
            </a:ln>
          </c:spPr>
          <c:invertIfNegative val="0"/>
          <c:dLbls>
            <c:numFmt formatCode="#,##0.0" sourceLinked="0"/>
            <c:txPr>
              <a:bodyPr/>
              <a:lstStyle/>
              <a:p>
                <a:pPr>
                  <a:defRPr sz="1000" b="1">
                    <a:solidFill>
                      <a:schemeClr val="bg1"/>
                    </a:solidFill>
                    <a:latin typeface="Calibri" pitchFamily="34" charset="0"/>
                    <a:cs typeface="Calibri" pitchFamily="34" charset="0"/>
                  </a:defRPr>
                </a:pPr>
                <a:endParaRPr lang="en-US"/>
              </a:p>
            </c:txPr>
            <c:dLblPos val="outEnd"/>
            <c:showLegendKey val="0"/>
            <c:showVal val="1"/>
            <c:showCatName val="0"/>
            <c:showSerName val="0"/>
            <c:showPercent val="0"/>
            <c:showBubbleSize val="0"/>
            <c:showLeaderLines val="0"/>
          </c:dLbls>
          <c:cat>
            <c:strRef>
              <c:f>Blad1!$A$2:$A$11</c:f>
              <c:strCache>
                <c:ptCount val="9"/>
                <c:pt idx="0">
                  <c:v>Radio 1</c:v>
                </c:pt>
                <c:pt idx="1">
                  <c:v>Radio 2</c:v>
                </c:pt>
                <c:pt idx="2">
                  <c:v>Klara</c:v>
                </c:pt>
                <c:pt idx="3">
                  <c:v>MNM</c:v>
                </c:pt>
                <c:pt idx="4">
                  <c:v>StuBru</c:v>
                </c:pt>
                <c:pt idx="5">
                  <c:v>Q-Music</c:v>
                </c:pt>
                <c:pt idx="6">
                  <c:v>Joe FM</c:v>
                </c:pt>
                <c:pt idx="7">
                  <c:v>Nostalgie</c:v>
                </c:pt>
                <c:pt idx="8">
                  <c:v>Andere</c:v>
                </c:pt>
              </c:strCache>
            </c:strRef>
          </c:cat>
          <c:val>
            <c:numRef>
              <c:f>Blad1!$B$2:$B$11</c:f>
              <c:numCache>
                <c:formatCode>General</c:formatCode>
                <c:ptCount val="9"/>
                <c:pt idx="0">
                  <c:v>9</c:v>
                </c:pt>
                <c:pt idx="1">
                  <c:v>29.5</c:v>
                </c:pt>
                <c:pt idx="2">
                  <c:v>2</c:v>
                </c:pt>
                <c:pt idx="3">
                  <c:v>9.4</c:v>
                </c:pt>
                <c:pt idx="4">
                  <c:v>10.7</c:v>
                </c:pt>
                <c:pt idx="5">
                  <c:v>15.5</c:v>
                </c:pt>
                <c:pt idx="6">
                  <c:v>7.3</c:v>
                </c:pt>
                <c:pt idx="7">
                  <c:v>5.4</c:v>
                </c:pt>
                <c:pt idx="8">
                  <c:v>11.2</c:v>
                </c:pt>
              </c:numCache>
            </c:numRef>
          </c:val>
        </c:ser>
        <c:ser>
          <c:idx val="1"/>
          <c:order val="1"/>
          <c:tx>
            <c:strRef>
              <c:f>Blad1!$C$1</c:f>
              <c:strCache>
                <c:ptCount val="1"/>
                <c:pt idx="0">
                  <c:v>G1 2012</c:v>
                </c:pt>
              </c:strCache>
            </c:strRef>
          </c:tx>
          <c:spPr>
            <a:solidFill>
              <a:srgbClr val="FFC000"/>
            </a:solidFill>
            <a:ln>
              <a:solidFill>
                <a:srgbClr val="FFC000"/>
              </a:solidFill>
            </a:ln>
          </c:spPr>
          <c:invertIfNegative val="0"/>
          <c:dLbls>
            <c:numFmt formatCode="#,##0.0" sourceLinked="0"/>
            <c:txPr>
              <a:bodyPr/>
              <a:lstStyle/>
              <a:p>
                <a:pPr>
                  <a:defRPr sz="1000" b="1">
                    <a:solidFill>
                      <a:schemeClr val="bg1"/>
                    </a:solidFill>
                    <a:latin typeface="Calibri" pitchFamily="34" charset="0"/>
                    <a:cs typeface="Calibri" pitchFamily="34" charset="0"/>
                  </a:defRPr>
                </a:pPr>
                <a:endParaRPr lang="en-US"/>
              </a:p>
            </c:txPr>
            <c:dLblPos val="outEnd"/>
            <c:showLegendKey val="0"/>
            <c:showVal val="1"/>
            <c:showCatName val="0"/>
            <c:showSerName val="0"/>
            <c:showPercent val="0"/>
            <c:showBubbleSize val="0"/>
            <c:showLeaderLines val="0"/>
          </c:dLbls>
          <c:cat>
            <c:strRef>
              <c:f>Blad1!$A$2:$A$11</c:f>
              <c:strCache>
                <c:ptCount val="9"/>
                <c:pt idx="0">
                  <c:v>Radio 1</c:v>
                </c:pt>
                <c:pt idx="1">
                  <c:v>Radio 2</c:v>
                </c:pt>
                <c:pt idx="2">
                  <c:v>Klara</c:v>
                </c:pt>
                <c:pt idx="3">
                  <c:v>MNM</c:v>
                </c:pt>
                <c:pt idx="4">
                  <c:v>StuBru</c:v>
                </c:pt>
                <c:pt idx="5">
                  <c:v>Q-Music</c:v>
                </c:pt>
                <c:pt idx="6">
                  <c:v>Joe FM</c:v>
                </c:pt>
                <c:pt idx="7">
                  <c:v>Nostalgie</c:v>
                </c:pt>
                <c:pt idx="8">
                  <c:v>Andere</c:v>
                </c:pt>
              </c:strCache>
            </c:strRef>
          </c:cat>
          <c:val>
            <c:numRef>
              <c:f>Blad1!$C$2:$C$11</c:f>
              <c:numCache>
                <c:formatCode>General</c:formatCode>
                <c:ptCount val="9"/>
                <c:pt idx="0">
                  <c:v>7.4</c:v>
                </c:pt>
                <c:pt idx="1">
                  <c:v>29.9</c:v>
                </c:pt>
                <c:pt idx="2">
                  <c:v>2.11</c:v>
                </c:pt>
                <c:pt idx="3">
                  <c:v>8.43</c:v>
                </c:pt>
                <c:pt idx="4">
                  <c:v>12.42</c:v>
                </c:pt>
                <c:pt idx="5">
                  <c:v>15.07</c:v>
                </c:pt>
                <c:pt idx="6">
                  <c:v>7.22</c:v>
                </c:pt>
                <c:pt idx="7">
                  <c:v>6.49</c:v>
                </c:pt>
                <c:pt idx="8">
                  <c:v>10.69</c:v>
                </c:pt>
              </c:numCache>
            </c:numRef>
          </c:val>
        </c:ser>
        <c:ser>
          <c:idx val="2"/>
          <c:order val="2"/>
          <c:tx>
            <c:strRef>
              <c:f>Blad1!$D$1</c:f>
              <c:strCache>
                <c:ptCount val="1"/>
                <c:pt idx="0">
                  <c:v>G2 2012</c:v>
                </c:pt>
              </c:strCache>
            </c:strRef>
          </c:tx>
          <c:spPr>
            <a:solidFill>
              <a:srgbClr val="C00000"/>
            </a:solidFill>
            <a:ln>
              <a:solidFill>
                <a:srgbClr val="C00000"/>
              </a:solidFill>
            </a:ln>
          </c:spPr>
          <c:invertIfNegative val="0"/>
          <c:dLbls>
            <c:dLbl>
              <c:idx val="5"/>
              <c:layout>
                <c:manualLayout>
                  <c:x val="2.9398148148148148E-3"/>
                  <c:y val="-4.9750137532878127E-17"/>
                </c:manualLayout>
              </c:layout>
              <c:dLblPos val="outEnd"/>
              <c:showLegendKey val="0"/>
              <c:showVal val="1"/>
              <c:showCatName val="0"/>
              <c:showSerName val="0"/>
              <c:showPercent val="0"/>
              <c:showBubbleSize val="0"/>
            </c:dLbl>
            <c:numFmt formatCode="#,##0.0" sourceLinked="0"/>
            <c:txPr>
              <a:bodyPr/>
              <a:lstStyle/>
              <a:p>
                <a:pPr algn="just">
                  <a:defRPr sz="1200" b="1">
                    <a:solidFill>
                      <a:schemeClr val="bg1"/>
                    </a:solidFill>
                    <a:latin typeface="Calibri" pitchFamily="34" charset="0"/>
                    <a:cs typeface="Calibri" pitchFamily="34" charset="0"/>
                  </a:defRPr>
                </a:pPr>
                <a:endParaRPr lang="en-US"/>
              </a:p>
            </c:txPr>
            <c:dLblPos val="outEnd"/>
            <c:showLegendKey val="0"/>
            <c:showVal val="1"/>
            <c:showCatName val="0"/>
            <c:showSerName val="0"/>
            <c:showPercent val="0"/>
            <c:showBubbleSize val="0"/>
            <c:showLeaderLines val="0"/>
          </c:dLbls>
          <c:cat>
            <c:strRef>
              <c:f>Blad1!$A$2:$A$11</c:f>
              <c:strCache>
                <c:ptCount val="9"/>
                <c:pt idx="0">
                  <c:v>Radio 1</c:v>
                </c:pt>
                <c:pt idx="1">
                  <c:v>Radio 2</c:v>
                </c:pt>
                <c:pt idx="2">
                  <c:v>Klara</c:v>
                </c:pt>
                <c:pt idx="3">
                  <c:v>MNM</c:v>
                </c:pt>
                <c:pt idx="4">
                  <c:v>StuBru</c:v>
                </c:pt>
                <c:pt idx="5">
                  <c:v>Q-Music</c:v>
                </c:pt>
                <c:pt idx="6">
                  <c:v>Joe FM</c:v>
                </c:pt>
                <c:pt idx="7">
                  <c:v>Nostalgie</c:v>
                </c:pt>
                <c:pt idx="8">
                  <c:v>Andere</c:v>
                </c:pt>
              </c:strCache>
            </c:strRef>
          </c:cat>
          <c:val>
            <c:numRef>
              <c:f>Blad1!$D$2:$D$11</c:f>
              <c:numCache>
                <c:formatCode>General</c:formatCode>
                <c:ptCount val="9"/>
                <c:pt idx="0">
                  <c:v>8</c:v>
                </c:pt>
                <c:pt idx="1">
                  <c:v>29</c:v>
                </c:pt>
                <c:pt idx="2">
                  <c:v>1.9</c:v>
                </c:pt>
                <c:pt idx="3">
                  <c:v>9.5</c:v>
                </c:pt>
                <c:pt idx="4">
                  <c:v>11.2</c:v>
                </c:pt>
                <c:pt idx="5">
                  <c:v>15</c:v>
                </c:pt>
                <c:pt idx="6">
                  <c:v>6.4</c:v>
                </c:pt>
                <c:pt idx="7">
                  <c:v>7.7</c:v>
                </c:pt>
                <c:pt idx="8">
                  <c:v>11.3</c:v>
                </c:pt>
              </c:numCache>
            </c:numRef>
          </c:val>
        </c:ser>
        <c:dLbls>
          <c:showLegendKey val="0"/>
          <c:showVal val="0"/>
          <c:showCatName val="0"/>
          <c:showSerName val="0"/>
          <c:showPercent val="0"/>
          <c:showBubbleSize val="0"/>
        </c:dLbls>
        <c:gapWidth val="50"/>
        <c:axId val="40759680"/>
        <c:axId val="40761216"/>
      </c:barChart>
      <c:catAx>
        <c:axId val="40759680"/>
        <c:scaling>
          <c:orientation val="minMax"/>
        </c:scaling>
        <c:delete val="0"/>
        <c:axPos val="b"/>
        <c:majorTickMark val="out"/>
        <c:minorTickMark val="none"/>
        <c:tickLblPos val="nextTo"/>
        <c:txPr>
          <a:bodyPr/>
          <a:lstStyle/>
          <a:p>
            <a:pPr>
              <a:defRPr sz="1600">
                <a:solidFill>
                  <a:schemeClr val="bg1"/>
                </a:solidFill>
                <a:latin typeface="Calibri" pitchFamily="34" charset="0"/>
                <a:cs typeface="Calibri" pitchFamily="34" charset="0"/>
              </a:defRPr>
            </a:pPr>
            <a:endParaRPr lang="en-US"/>
          </a:p>
        </c:txPr>
        <c:crossAx val="40761216"/>
        <c:crosses val="autoZero"/>
        <c:auto val="1"/>
        <c:lblAlgn val="ctr"/>
        <c:lblOffset val="100"/>
        <c:noMultiLvlLbl val="0"/>
      </c:catAx>
      <c:valAx>
        <c:axId val="40761216"/>
        <c:scaling>
          <c:orientation val="minMax"/>
        </c:scaling>
        <c:delete val="0"/>
        <c:axPos val="l"/>
        <c:majorGridlines/>
        <c:numFmt formatCode="General" sourceLinked="1"/>
        <c:majorTickMark val="out"/>
        <c:minorTickMark val="none"/>
        <c:tickLblPos val="nextTo"/>
        <c:txPr>
          <a:bodyPr/>
          <a:lstStyle/>
          <a:p>
            <a:pPr>
              <a:defRPr sz="1400"/>
            </a:pPr>
            <a:endParaRPr lang="en-US"/>
          </a:p>
        </c:txPr>
        <c:crossAx val="40759680"/>
        <c:crosses val="autoZero"/>
        <c:crossBetween val="between"/>
      </c:valAx>
    </c:plotArea>
    <c:legend>
      <c:legendPos val="b"/>
      <c:legendEntry>
        <c:idx val="0"/>
        <c:txPr>
          <a:bodyPr/>
          <a:lstStyle/>
          <a:p>
            <a:pPr>
              <a:defRPr sz="1200">
                <a:solidFill>
                  <a:schemeClr val="accent3"/>
                </a:solidFill>
              </a:defRPr>
            </a:pPr>
            <a:endParaRPr lang="en-US"/>
          </a:p>
        </c:txPr>
      </c:legendEntry>
      <c:legendEntry>
        <c:idx val="1"/>
        <c:txPr>
          <a:bodyPr/>
          <a:lstStyle/>
          <a:p>
            <a:pPr>
              <a:defRPr sz="1200">
                <a:solidFill>
                  <a:schemeClr val="accent3"/>
                </a:solidFill>
              </a:defRPr>
            </a:pPr>
            <a:endParaRPr lang="en-US"/>
          </a:p>
        </c:txPr>
      </c:legendEntry>
      <c:legendEntry>
        <c:idx val="2"/>
        <c:txPr>
          <a:bodyPr/>
          <a:lstStyle/>
          <a:p>
            <a:pPr>
              <a:defRPr sz="1200">
                <a:solidFill>
                  <a:schemeClr val="accent3"/>
                </a:solidFill>
              </a:defRPr>
            </a:pPr>
            <a:endParaRPr lang="en-US"/>
          </a:p>
        </c:txPr>
      </c:legendEntry>
      <c:layout/>
      <c:overlay val="0"/>
      <c:txPr>
        <a:bodyPr/>
        <a:lstStyle/>
        <a:p>
          <a:pPr>
            <a:defRPr sz="1200">
              <a:solidFill>
                <a:schemeClr val="tx2"/>
              </a:solidFill>
            </a:defRPr>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0.44572</cdr:x>
      <cdr:y>0.05322</cdr:y>
    </cdr:from>
    <cdr:to>
      <cdr:x>0.61959</cdr:x>
      <cdr:y>0.14859</cdr:y>
    </cdr:to>
    <cdr:sp macro="" textlink="">
      <cdr:nvSpPr>
        <cdr:cNvPr id="2" name="Tekstvak 1"/>
        <cdr:cNvSpPr txBox="1"/>
      </cdr:nvSpPr>
      <cdr:spPr>
        <a:xfrm xmlns:a="http://schemas.openxmlformats.org/drawingml/2006/main">
          <a:off x="3851003" y="249078"/>
          <a:ext cx="1502228" cy="4463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l-BE" sz="3200" dirty="0" smtClean="0">
              <a:solidFill>
                <a:schemeClr val="accent5"/>
              </a:solidFill>
            </a:rPr>
            <a:t>VRT</a:t>
          </a:r>
          <a:endParaRPr lang="nl-BE" sz="3200" dirty="0">
            <a:solidFill>
              <a:schemeClr val="accent5"/>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45659" cy="493633"/>
          </a:xfrm>
          <a:prstGeom prst="rect">
            <a:avLst/>
          </a:prstGeom>
          <a:noFill/>
          <a:ln>
            <a:noFill/>
          </a:ln>
          <a:effectLst/>
          <a:extLst>
            <a:ext uri="{909E8E84-426E-40DD-AFC4-6F175D3DCCD1}">
              <a14:hiddenFill xmlns:a14="http://schemas.microsoft.com/office/drawing/2010/main">
                <a:solidFill>
                  <a:srgbClr val="9EBF07"/>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3795" name="Rectangle 3"/>
          <p:cNvSpPr>
            <a:spLocks noGrp="1" noChangeArrowheads="1"/>
          </p:cNvSpPr>
          <p:nvPr>
            <p:ph type="dt" sz="quarter" idx="1"/>
          </p:nvPr>
        </p:nvSpPr>
        <p:spPr bwMode="auto">
          <a:xfrm>
            <a:off x="3852016" y="0"/>
            <a:ext cx="2945659" cy="493633"/>
          </a:xfrm>
          <a:prstGeom prst="rect">
            <a:avLst/>
          </a:prstGeom>
          <a:noFill/>
          <a:ln>
            <a:noFill/>
          </a:ln>
          <a:effectLst/>
          <a:extLst>
            <a:ext uri="{909E8E84-426E-40DD-AFC4-6F175D3DCCD1}">
              <a14:hiddenFill xmlns:a14="http://schemas.microsoft.com/office/drawing/2010/main">
                <a:solidFill>
                  <a:srgbClr val="9EBF07"/>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3796" name="Rectangle 4"/>
          <p:cNvSpPr>
            <a:spLocks noGrp="1" noChangeArrowheads="1"/>
          </p:cNvSpPr>
          <p:nvPr>
            <p:ph type="ftr" sz="quarter" idx="2"/>
          </p:nvPr>
        </p:nvSpPr>
        <p:spPr bwMode="auto">
          <a:xfrm>
            <a:off x="0" y="9379030"/>
            <a:ext cx="2945659" cy="493633"/>
          </a:xfrm>
          <a:prstGeom prst="rect">
            <a:avLst/>
          </a:prstGeom>
          <a:noFill/>
          <a:ln>
            <a:noFill/>
          </a:ln>
          <a:effectLst/>
          <a:extLst>
            <a:ext uri="{909E8E84-426E-40DD-AFC4-6F175D3DCCD1}">
              <a14:hiddenFill xmlns:a14="http://schemas.microsoft.com/office/drawing/2010/main">
                <a:solidFill>
                  <a:srgbClr val="9EBF07"/>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3797" name="Rectangle 5"/>
          <p:cNvSpPr>
            <a:spLocks noGrp="1" noChangeArrowheads="1"/>
          </p:cNvSpPr>
          <p:nvPr>
            <p:ph type="sldNum" sz="quarter" idx="3"/>
          </p:nvPr>
        </p:nvSpPr>
        <p:spPr bwMode="auto">
          <a:xfrm>
            <a:off x="3852016" y="9379030"/>
            <a:ext cx="2945659" cy="493633"/>
          </a:xfrm>
          <a:prstGeom prst="rect">
            <a:avLst/>
          </a:prstGeom>
          <a:noFill/>
          <a:ln>
            <a:noFill/>
          </a:ln>
          <a:effectLst/>
          <a:extLst>
            <a:ext uri="{909E8E84-426E-40DD-AFC4-6F175D3DCCD1}">
              <a14:hiddenFill xmlns:a14="http://schemas.microsoft.com/office/drawing/2010/main">
                <a:solidFill>
                  <a:srgbClr val="9EBF07"/>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27C46BE-2151-4DD2-A85C-A7B5DD49FF87}" type="slidenum">
              <a:rPr lang="en-US"/>
              <a:pPr/>
              <a:t>‹nr.›</a:t>
            </a:fld>
            <a:endParaRPr lang="en-US"/>
          </a:p>
        </p:txBody>
      </p:sp>
    </p:spTree>
    <p:extLst>
      <p:ext uri="{BB962C8B-B14F-4D97-AF65-F5344CB8AC3E}">
        <p14:creationId xmlns:p14="http://schemas.microsoft.com/office/powerpoint/2010/main" val="1652957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45659" cy="493633"/>
          </a:xfrm>
          <a:prstGeom prst="rect">
            <a:avLst/>
          </a:prstGeom>
          <a:noFill/>
          <a:ln>
            <a:noFill/>
          </a:ln>
          <a:effectLst/>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0F2B1E"/>
                </a:solidFill>
              </a:defRPr>
            </a:lvl1pPr>
          </a:lstStyle>
          <a:p>
            <a:endParaRPr lang="en-US"/>
          </a:p>
        </p:txBody>
      </p:sp>
      <p:sp>
        <p:nvSpPr>
          <p:cNvPr id="11267" name="Rectangle 3"/>
          <p:cNvSpPr>
            <a:spLocks noGrp="1" noChangeArrowheads="1"/>
          </p:cNvSpPr>
          <p:nvPr>
            <p:ph type="dt" idx="1"/>
          </p:nvPr>
        </p:nvSpPr>
        <p:spPr bwMode="auto">
          <a:xfrm>
            <a:off x="3852016" y="0"/>
            <a:ext cx="2945659" cy="493633"/>
          </a:xfrm>
          <a:prstGeom prst="rect">
            <a:avLst/>
          </a:prstGeom>
          <a:noFill/>
          <a:ln>
            <a:noFill/>
          </a:ln>
          <a:effectLst/>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0F2B1E"/>
                </a:solidFill>
              </a:defRPr>
            </a:lvl1pPr>
          </a:lstStyle>
          <a:p>
            <a:endParaRPr lang="en-US"/>
          </a:p>
        </p:txBody>
      </p:sp>
      <p:sp>
        <p:nvSpPr>
          <p:cNvPr id="11268" name="Rectangle 4"/>
          <p:cNvSpPr>
            <a:spLocks noGrp="1" noRot="1" noChangeAspect="1" noChangeArrowheads="1" noTextEdit="1"/>
          </p:cNvSpPr>
          <p:nvPr>
            <p:ph type="sldImg" idx="2"/>
          </p:nvPr>
        </p:nvSpPr>
        <p:spPr bwMode="auto">
          <a:xfrm>
            <a:off x="930275" y="739775"/>
            <a:ext cx="4937125" cy="37036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p:cNvSpPr>
            <a:spLocks noGrp="1" noChangeArrowheads="1"/>
          </p:cNvSpPr>
          <p:nvPr>
            <p:ph type="body" sz="quarter" idx="3"/>
          </p:nvPr>
        </p:nvSpPr>
        <p:spPr bwMode="auto">
          <a:xfrm>
            <a:off x="906357" y="4689515"/>
            <a:ext cx="4984962" cy="4442698"/>
          </a:xfrm>
          <a:prstGeom prst="rect">
            <a:avLst/>
          </a:prstGeom>
          <a:noFill/>
          <a:ln>
            <a:noFill/>
          </a:ln>
          <a:effectLst/>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70" name="Rectangle 6"/>
          <p:cNvSpPr>
            <a:spLocks noGrp="1" noChangeArrowheads="1"/>
          </p:cNvSpPr>
          <p:nvPr>
            <p:ph type="ftr" sz="quarter" idx="4"/>
          </p:nvPr>
        </p:nvSpPr>
        <p:spPr bwMode="auto">
          <a:xfrm>
            <a:off x="0" y="9379030"/>
            <a:ext cx="2945659" cy="493633"/>
          </a:xfrm>
          <a:prstGeom prst="rect">
            <a:avLst/>
          </a:prstGeom>
          <a:noFill/>
          <a:ln>
            <a:noFill/>
          </a:ln>
          <a:effectLst/>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rgbClr val="0F2B1E"/>
                </a:solidFill>
              </a:defRPr>
            </a:lvl1pPr>
          </a:lstStyle>
          <a:p>
            <a:endParaRPr lang="en-US"/>
          </a:p>
        </p:txBody>
      </p:sp>
      <p:sp>
        <p:nvSpPr>
          <p:cNvPr id="11271" name="Rectangle 7"/>
          <p:cNvSpPr>
            <a:spLocks noGrp="1" noChangeArrowheads="1"/>
          </p:cNvSpPr>
          <p:nvPr>
            <p:ph type="sldNum" sz="quarter" idx="5"/>
          </p:nvPr>
        </p:nvSpPr>
        <p:spPr bwMode="auto">
          <a:xfrm>
            <a:off x="3852016" y="9379030"/>
            <a:ext cx="2945659" cy="493633"/>
          </a:xfrm>
          <a:prstGeom prst="rect">
            <a:avLst/>
          </a:prstGeom>
          <a:noFill/>
          <a:ln>
            <a:noFill/>
          </a:ln>
          <a:effectLst/>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rgbClr val="0F2B1E"/>
                </a:solidFill>
              </a:defRPr>
            </a:lvl1pPr>
          </a:lstStyle>
          <a:p>
            <a:fld id="{FA669F71-EDEA-4DA0-95A3-BA03B91A4B95}" type="slidenum">
              <a:rPr lang="en-US"/>
              <a:pPr/>
              <a:t>‹nr.›</a:t>
            </a:fld>
            <a:endParaRPr lang="en-US"/>
          </a:p>
        </p:txBody>
      </p:sp>
    </p:spTree>
    <p:extLst>
      <p:ext uri="{BB962C8B-B14F-4D97-AF65-F5344CB8AC3E}">
        <p14:creationId xmlns:p14="http://schemas.microsoft.com/office/powerpoint/2010/main" val="931732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a:ea typeface="+mn-ea"/>
        <a:cs typeface="+mn-cs"/>
      </a:defRPr>
    </a:lvl1pPr>
    <a:lvl2pPr marL="457200" algn="l" rtl="0" fontAlgn="base">
      <a:spcBef>
        <a:spcPct val="30000"/>
      </a:spcBef>
      <a:spcAft>
        <a:spcPct val="0"/>
      </a:spcAft>
      <a:defRPr sz="1200" kern="1200">
        <a:solidFill>
          <a:schemeClr val="tx1"/>
        </a:solidFill>
        <a:latin typeface="Times"/>
        <a:ea typeface="+mn-ea"/>
        <a:cs typeface="+mn-cs"/>
      </a:defRPr>
    </a:lvl2pPr>
    <a:lvl3pPr marL="914400" algn="l" rtl="0" fontAlgn="base">
      <a:spcBef>
        <a:spcPct val="30000"/>
      </a:spcBef>
      <a:spcAft>
        <a:spcPct val="0"/>
      </a:spcAft>
      <a:defRPr sz="1200" kern="1200">
        <a:solidFill>
          <a:schemeClr val="tx1"/>
        </a:solidFill>
        <a:latin typeface="Times"/>
        <a:ea typeface="+mn-ea"/>
        <a:cs typeface="+mn-cs"/>
      </a:defRPr>
    </a:lvl3pPr>
    <a:lvl4pPr marL="1371600" algn="l" rtl="0" fontAlgn="base">
      <a:spcBef>
        <a:spcPct val="30000"/>
      </a:spcBef>
      <a:spcAft>
        <a:spcPct val="0"/>
      </a:spcAft>
      <a:defRPr sz="1200" kern="1200">
        <a:solidFill>
          <a:schemeClr val="tx1"/>
        </a:solidFill>
        <a:latin typeface="Times"/>
        <a:ea typeface="+mn-ea"/>
        <a:cs typeface="+mn-cs"/>
      </a:defRPr>
    </a:lvl4pPr>
    <a:lvl5pPr marL="1828800" algn="l" rtl="0" fontAlgn="base">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44A6D9-9D95-495A-B61D-CBDFD7768E4A}" type="slidenum">
              <a:rPr lang="en-US"/>
              <a:pPr/>
              <a:t>1</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r>
              <a:rPr lang="en-US"/>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fr-CH" sz="1200" kern="1200" dirty="0" smtClean="0"/>
          </a:p>
          <a:p>
            <a:r>
              <a:rPr lang="nl-BE" dirty="0" smtClean="0">
                <a:sym typeface="Wingdings" pitchFamily="2" charset="2"/>
              </a:rPr>
              <a:t> </a:t>
            </a:r>
            <a:r>
              <a:rPr lang="nl-BE" dirty="0" err="1" smtClean="0">
                <a:sym typeface="Wingdings" pitchFamily="2" charset="2"/>
              </a:rPr>
              <a:t>What</a:t>
            </a:r>
            <a:r>
              <a:rPr lang="nl-BE" dirty="0" smtClean="0">
                <a:sym typeface="Wingdings" pitchFamily="2" charset="2"/>
              </a:rPr>
              <a:t> do </a:t>
            </a:r>
            <a:r>
              <a:rPr lang="nl-BE" dirty="0" err="1" smtClean="0">
                <a:sym typeface="Wingdings" pitchFamily="2" charset="2"/>
              </a:rPr>
              <a:t>they</a:t>
            </a:r>
            <a:r>
              <a:rPr lang="nl-BE" dirty="0" smtClean="0">
                <a:sym typeface="Wingdings" pitchFamily="2" charset="2"/>
              </a:rPr>
              <a:t> have in common + </a:t>
            </a:r>
            <a:r>
              <a:rPr lang="nl-BE" dirty="0" err="1" smtClean="0">
                <a:sym typeface="Wingdings" pitchFamily="2" charset="2"/>
              </a:rPr>
              <a:t>what</a:t>
            </a:r>
            <a:r>
              <a:rPr lang="nl-BE" dirty="0" smtClean="0">
                <a:sym typeface="Wingdings" pitchFamily="2" charset="2"/>
              </a:rPr>
              <a:t> are </a:t>
            </a:r>
            <a:r>
              <a:rPr lang="nl-BE" dirty="0" err="1" smtClean="0">
                <a:sym typeface="Wingdings" pitchFamily="2" charset="2"/>
              </a:rPr>
              <a:t>their</a:t>
            </a:r>
            <a:r>
              <a:rPr lang="nl-BE" dirty="0" smtClean="0">
                <a:sym typeface="Wingdings" pitchFamily="2" charset="2"/>
              </a:rPr>
              <a:t> </a:t>
            </a:r>
            <a:r>
              <a:rPr lang="nl-BE" dirty="0" err="1" smtClean="0">
                <a:sym typeface="Wingdings" pitchFamily="2" charset="2"/>
              </a:rPr>
              <a:t>differences</a:t>
            </a:r>
            <a:r>
              <a:rPr lang="nl-BE" dirty="0" smtClean="0">
                <a:sym typeface="Wingdings" pitchFamily="2" charset="2"/>
              </a:rPr>
              <a:t>?</a:t>
            </a:r>
            <a:endParaRPr lang="nl-BE" dirty="0"/>
          </a:p>
        </p:txBody>
      </p:sp>
      <p:sp>
        <p:nvSpPr>
          <p:cNvPr id="4" name="Tijdelijke aanduiding voor dianummer 3"/>
          <p:cNvSpPr>
            <a:spLocks noGrp="1"/>
          </p:cNvSpPr>
          <p:nvPr>
            <p:ph type="sldNum" sz="quarter" idx="10"/>
          </p:nvPr>
        </p:nvSpPr>
        <p:spPr/>
        <p:txBody>
          <a:bodyPr/>
          <a:lstStyle/>
          <a:p>
            <a:fld id="{FA669F71-EDEA-4DA0-95A3-BA03B91A4B95}" type="slidenum">
              <a:rPr lang="en-US" smtClean="0"/>
              <a:pPr/>
              <a:t>10</a:t>
            </a:fld>
            <a:endParaRPr lang="en-US"/>
          </a:p>
        </p:txBody>
      </p:sp>
    </p:spTree>
    <p:extLst>
      <p:ext uri="{BB962C8B-B14F-4D97-AF65-F5344CB8AC3E}">
        <p14:creationId xmlns:p14="http://schemas.microsoft.com/office/powerpoint/2010/main" val="3620114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Font typeface="+mj-lt"/>
              <a:buAutoNum type="arabicPeriod"/>
            </a:pPr>
            <a:r>
              <a:rPr lang="nl-BE" dirty="0" smtClean="0"/>
              <a:t>High </a:t>
            </a:r>
            <a:r>
              <a:rPr lang="nl-BE" dirty="0" err="1" smtClean="0"/>
              <a:t>social</a:t>
            </a:r>
            <a:r>
              <a:rPr lang="nl-BE" baseline="0" dirty="0" smtClean="0"/>
              <a:t> </a:t>
            </a:r>
            <a:r>
              <a:rPr lang="nl-BE" b="1" baseline="0" dirty="0" err="1" smtClean="0"/>
              <a:t>pressure</a:t>
            </a:r>
            <a:r>
              <a:rPr lang="nl-BE" baseline="0" dirty="0" smtClean="0"/>
              <a:t>: the </a:t>
            </a:r>
            <a:r>
              <a:rPr lang="nl-BE" baseline="0" dirty="0" err="1" smtClean="0"/>
              <a:t>need</a:t>
            </a:r>
            <a:r>
              <a:rPr lang="nl-BE" baseline="0" dirty="0" smtClean="0"/>
              <a:t> </a:t>
            </a:r>
            <a:r>
              <a:rPr lang="nl-BE" baseline="0" dirty="0" err="1" smtClean="0"/>
              <a:t>to</a:t>
            </a:r>
            <a:r>
              <a:rPr lang="nl-BE" baseline="0" dirty="0" smtClean="0"/>
              <a:t> </a:t>
            </a:r>
            <a:r>
              <a:rPr lang="nl-BE" baseline="0" dirty="0" err="1" smtClean="0"/>
              <a:t>be</a:t>
            </a:r>
            <a:r>
              <a:rPr lang="nl-BE" baseline="0" dirty="0" smtClean="0"/>
              <a:t> </a:t>
            </a:r>
            <a:r>
              <a:rPr lang="nl-BE" b="1" baseline="0" dirty="0" err="1" smtClean="0"/>
              <a:t>successful</a:t>
            </a:r>
            <a:r>
              <a:rPr lang="nl-BE" baseline="0" dirty="0" smtClean="0"/>
              <a:t> at school or at </a:t>
            </a:r>
            <a:r>
              <a:rPr lang="nl-BE" baseline="0" dirty="0" err="1" smtClean="0"/>
              <a:t>work</a:t>
            </a:r>
            <a:r>
              <a:rPr lang="nl-BE" baseline="0" dirty="0" smtClean="0"/>
              <a:t>, </a:t>
            </a:r>
            <a:r>
              <a:rPr lang="nl-BE" baseline="0" dirty="0" err="1" smtClean="0"/>
              <a:t>great</a:t>
            </a:r>
            <a:r>
              <a:rPr lang="nl-BE" baseline="0" dirty="0" smtClean="0"/>
              <a:t> deal of </a:t>
            </a:r>
            <a:r>
              <a:rPr lang="nl-BE" b="1" baseline="0" dirty="0" err="1" smtClean="0"/>
              <a:t>materialism</a:t>
            </a:r>
            <a:endParaRPr lang="nl-BE" b="1" baseline="0" dirty="0" smtClean="0"/>
          </a:p>
          <a:p>
            <a:pPr marL="685800" lvl="1" indent="-228600">
              <a:buFont typeface="Arial" pitchFamily="34" charset="0"/>
              <a:buChar char="•"/>
            </a:pPr>
            <a:r>
              <a:rPr lang="nl-BE" baseline="0" dirty="0" smtClean="0"/>
              <a:t>Peer </a:t>
            </a:r>
            <a:r>
              <a:rPr lang="nl-BE" baseline="0" dirty="0" err="1" smtClean="0"/>
              <a:t>pressure</a:t>
            </a:r>
            <a:r>
              <a:rPr lang="nl-BE" baseline="0" dirty="0" smtClean="0"/>
              <a:t>: </a:t>
            </a:r>
            <a:r>
              <a:rPr lang="nl-BE" baseline="0" dirty="0" err="1" smtClean="0"/>
              <a:t>they</a:t>
            </a:r>
            <a:r>
              <a:rPr lang="nl-BE" baseline="0" dirty="0" smtClean="0"/>
              <a:t> feel </a:t>
            </a:r>
            <a:r>
              <a:rPr lang="nl-BE" baseline="0" dirty="0" err="1" smtClean="0"/>
              <a:t>constantly</a:t>
            </a:r>
            <a:r>
              <a:rPr lang="nl-BE" baseline="0" dirty="0" smtClean="0"/>
              <a:t> </a:t>
            </a:r>
            <a:r>
              <a:rPr lang="nl-BE" b="1" baseline="0" dirty="0" err="1" smtClean="0"/>
              <a:t>judged</a:t>
            </a:r>
            <a:endParaRPr lang="nl-BE" b="1" baseline="0" dirty="0" smtClean="0"/>
          </a:p>
          <a:p>
            <a:pPr marL="685800" lvl="1" indent="-228600">
              <a:buFont typeface="Arial" pitchFamily="34" charset="0"/>
              <a:buChar char="•"/>
            </a:pPr>
            <a:r>
              <a:rPr lang="nl-BE" baseline="0" dirty="0" err="1" smtClean="0"/>
              <a:t>finding</a:t>
            </a:r>
            <a:r>
              <a:rPr lang="nl-BE" baseline="0" dirty="0" smtClean="0"/>
              <a:t> </a:t>
            </a:r>
            <a:r>
              <a:rPr lang="nl-BE" baseline="0" dirty="0" err="1" smtClean="0"/>
              <a:t>their</a:t>
            </a:r>
            <a:r>
              <a:rPr lang="nl-BE" baseline="0" dirty="0" smtClean="0"/>
              <a:t> way in a </a:t>
            </a:r>
            <a:r>
              <a:rPr lang="nl-BE" baseline="0" dirty="0" err="1" smtClean="0"/>
              <a:t>very</a:t>
            </a:r>
            <a:r>
              <a:rPr lang="nl-BE" baseline="0" dirty="0" smtClean="0"/>
              <a:t> </a:t>
            </a:r>
            <a:r>
              <a:rPr lang="nl-BE" b="1" baseline="0" dirty="0" err="1" smtClean="0"/>
              <a:t>serious</a:t>
            </a:r>
            <a:r>
              <a:rPr lang="nl-BE" b="1" baseline="0" dirty="0" smtClean="0"/>
              <a:t> </a:t>
            </a:r>
            <a:r>
              <a:rPr lang="nl-BE" b="1" baseline="0" dirty="0" err="1" smtClean="0"/>
              <a:t>and</a:t>
            </a:r>
            <a:r>
              <a:rPr lang="nl-BE" b="1" baseline="0" dirty="0" smtClean="0"/>
              <a:t> </a:t>
            </a:r>
            <a:r>
              <a:rPr lang="nl-BE" b="1" baseline="0" dirty="0" err="1" smtClean="0"/>
              <a:t>demanding</a:t>
            </a:r>
            <a:r>
              <a:rPr lang="nl-BE" b="1" baseline="0" dirty="0" smtClean="0"/>
              <a:t> </a:t>
            </a:r>
            <a:r>
              <a:rPr lang="nl-BE" b="1" baseline="0" dirty="0" err="1" smtClean="0"/>
              <a:t>world</a:t>
            </a:r>
            <a:r>
              <a:rPr lang="nl-BE" b="1" baseline="0" dirty="0" smtClean="0"/>
              <a:t> </a:t>
            </a:r>
            <a:r>
              <a:rPr lang="nl-BE" baseline="0" dirty="0" smtClean="0"/>
              <a:t>is hard</a:t>
            </a:r>
          </a:p>
          <a:p>
            <a:pPr marL="685800" lvl="1" indent="-228600">
              <a:buFont typeface="Arial" pitchFamily="34" charset="0"/>
              <a:buChar char="•"/>
            </a:pPr>
            <a:r>
              <a:rPr lang="nl-BE" baseline="0" dirty="0" err="1" smtClean="0"/>
              <a:t>they</a:t>
            </a:r>
            <a:r>
              <a:rPr lang="nl-BE" baseline="0" dirty="0" smtClean="0"/>
              <a:t> </a:t>
            </a:r>
            <a:r>
              <a:rPr lang="nl-BE" baseline="0" dirty="0" err="1" smtClean="0"/>
              <a:t>need</a:t>
            </a:r>
            <a:r>
              <a:rPr lang="nl-BE" baseline="0" dirty="0" smtClean="0"/>
              <a:t> </a:t>
            </a:r>
            <a:r>
              <a:rPr lang="nl-BE" baseline="0" dirty="0" err="1" smtClean="0"/>
              <a:t>to</a:t>
            </a:r>
            <a:r>
              <a:rPr lang="nl-BE" baseline="0" dirty="0" smtClean="0"/>
              <a:t> </a:t>
            </a:r>
            <a:r>
              <a:rPr lang="nl-BE" baseline="0" dirty="0" err="1" smtClean="0"/>
              <a:t>find</a:t>
            </a:r>
            <a:r>
              <a:rPr lang="nl-BE" baseline="0" dirty="0" smtClean="0"/>
              <a:t> </a:t>
            </a:r>
            <a:r>
              <a:rPr lang="nl-BE" b="1" baseline="0" dirty="0" smtClean="0"/>
              <a:t>‘</a:t>
            </a:r>
            <a:r>
              <a:rPr lang="nl-BE" b="1" baseline="0" dirty="0" err="1" smtClean="0"/>
              <a:t>their</a:t>
            </a:r>
            <a:r>
              <a:rPr lang="nl-BE" b="1" baseline="0" dirty="0" smtClean="0"/>
              <a:t> </a:t>
            </a:r>
            <a:r>
              <a:rPr lang="nl-BE" b="1" baseline="0" dirty="0" err="1" smtClean="0"/>
              <a:t>thing</a:t>
            </a:r>
            <a:r>
              <a:rPr lang="nl-BE" baseline="0" dirty="0" smtClean="0"/>
              <a:t>’ </a:t>
            </a:r>
            <a:r>
              <a:rPr lang="nl-BE" baseline="0" dirty="0" err="1" smtClean="0"/>
              <a:t>to</a:t>
            </a:r>
            <a:r>
              <a:rPr lang="nl-BE" baseline="0" dirty="0" smtClean="0"/>
              <a:t> </a:t>
            </a:r>
            <a:r>
              <a:rPr lang="nl-BE" baseline="0" dirty="0" err="1" smtClean="0"/>
              <a:t>be</a:t>
            </a:r>
            <a:r>
              <a:rPr lang="nl-BE" baseline="0" dirty="0" smtClean="0"/>
              <a:t> the best at, </a:t>
            </a:r>
            <a:r>
              <a:rPr lang="nl-BE" baseline="0" dirty="0" err="1" smtClean="0"/>
              <a:t>they</a:t>
            </a:r>
            <a:r>
              <a:rPr lang="nl-BE" baseline="0" dirty="0" smtClean="0"/>
              <a:t> want </a:t>
            </a:r>
            <a:r>
              <a:rPr lang="nl-BE" baseline="0" dirty="0" err="1" smtClean="0"/>
              <a:t>to</a:t>
            </a:r>
            <a:r>
              <a:rPr lang="nl-BE" baseline="0" dirty="0" smtClean="0"/>
              <a:t> </a:t>
            </a:r>
            <a:r>
              <a:rPr lang="nl-BE" baseline="0" dirty="0" err="1" smtClean="0"/>
              <a:t>excell</a:t>
            </a:r>
            <a:endParaRPr lang="nl-BE" baseline="0" dirty="0" smtClean="0"/>
          </a:p>
          <a:p>
            <a:pPr marL="685800" lvl="1" indent="-228600">
              <a:buFont typeface="Arial" pitchFamily="34" charset="0"/>
              <a:buChar char="•"/>
            </a:pPr>
            <a:r>
              <a:rPr lang="nl-BE" baseline="0" dirty="0" smtClean="0"/>
              <a:t>Real, close </a:t>
            </a:r>
            <a:r>
              <a:rPr lang="nl-BE" b="1" baseline="0" dirty="0" err="1" smtClean="0"/>
              <a:t>friends</a:t>
            </a:r>
            <a:r>
              <a:rPr lang="nl-BE" b="1" baseline="0" dirty="0" smtClean="0"/>
              <a:t> are </a:t>
            </a:r>
            <a:r>
              <a:rPr lang="nl-BE" b="1" baseline="0" dirty="0" err="1" smtClean="0"/>
              <a:t>scarce</a:t>
            </a:r>
            <a:r>
              <a:rPr lang="nl-BE" baseline="0" dirty="0" smtClean="0"/>
              <a:t>, ‘</a:t>
            </a:r>
            <a:r>
              <a:rPr lang="nl-BE" baseline="0" dirty="0" err="1" smtClean="0"/>
              <a:t>facebook</a:t>
            </a:r>
            <a:r>
              <a:rPr lang="nl-BE" baseline="0" dirty="0" smtClean="0"/>
              <a:t> </a:t>
            </a:r>
            <a:r>
              <a:rPr lang="nl-BE" baseline="0" dirty="0" err="1" smtClean="0"/>
              <a:t>friends</a:t>
            </a:r>
            <a:r>
              <a:rPr lang="nl-BE" baseline="0" dirty="0" smtClean="0"/>
              <a:t>’ are </a:t>
            </a:r>
            <a:r>
              <a:rPr lang="nl-BE" baseline="0" dirty="0" err="1" smtClean="0"/>
              <a:t>numerous</a:t>
            </a:r>
            <a:endParaRPr lang="nl-BE" baseline="0" dirty="0" smtClean="0"/>
          </a:p>
          <a:p>
            <a:pPr marL="685800" lvl="1" indent="-228600">
              <a:buFont typeface="Arial" pitchFamily="34" charset="0"/>
              <a:buChar char="•"/>
            </a:pPr>
            <a:endParaRPr lang="nl-BE" baseline="0" dirty="0" smtClean="0"/>
          </a:p>
          <a:p>
            <a:pPr marL="228600" indent="-228600">
              <a:buFont typeface="+mj-lt"/>
              <a:buAutoNum type="arabicPeriod"/>
            </a:pPr>
            <a:r>
              <a:rPr lang="nl-BE" b="1" baseline="0" dirty="0" err="1" smtClean="0"/>
              <a:t>Children</a:t>
            </a:r>
            <a:r>
              <a:rPr lang="nl-BE" b="1" baseline="0" dirty="0" smtClean="0"/>
              <a:t> of a crisis</a:t>
            </a:r>
            <a:r>
              <a:rPr lang="nl-BE" baseline="0" dirty="0" smtClean="0"/>
              <a:t>: a lot of </a:t>
            </a:r>
            <a:r>
              <a:rPr lang="nl-BE" baseline="0" dirty="0" err="1" smtClean="0"/>
              <a:t>teenage</a:t>
            </a:r>
            <a:r>
              <a:rPr lang="nl-BE" baseline="0" dirty="0" smtClean="0"/>
              <a:t> </a:t>
            </a:r>
            <a:r>
              <a:rPr lang="nl-BE" baseline="0" dirty="0" err="1" smtClean="0"/>
              <a:t>fear</a:t>
            </a:r>
            <a:r>
              <a:rPr lang="nl-BE" baseline="0" dirty="0" smtClean="0"/>
              <a:t> </a:t>
            </a:r>
            <a:r>
              <a:rPr lang="nl-BE" baseline="0" dirty="0" err="1" smtClean="0"/>
              <a:t>and</a:t>
            </a:r>
            <a:r>
              <a:rPr lang="nl-BE" baseline="0" dirty="0" smtClean="0"/>
              <a:t> concerns </a:t>
            </a:r>
            <a:r>
              <a:rPr lang="nl-BE" baseline="0" dirty="0" err="1" smtClean="0"/>
              <a:t>about</a:t>
            </a:r>
            <a:r>
              <a:rPr lang="nl-BE" baseline="0" dirty="0" smtClean="0"/>
              <a:t> the </a:t>
            </a:r>
            <a:r>
              <a:rPr lang="nl-BE" baseline="0" dirty="0" err="1" smtClean="0"/>
              <a:t>future</a:t>
            </a:r>
            <a:r>
              <a:rPr lang="nl-BE" baseline="0" dirty="0" smtClean="0"/>
              <a:t>; modest ‘</a:t>
            </a:r>
            <a:r>
              <a:rPr lang="nl-BE" baseline="0" dirty="0" err="1" smtClean="0"/>
              <a:t>dreams</a:t>
            </a:r>
            <a:r>
              <a:rPr lang="nl-BE" baseline="0" dirty="0" smtClean="0"/>
              <a:t>’ </a:t>
            </a:r>
          </a:p>
          <a:p>
            <a:pPr marL="228600" indent="-228600">
              <a:buFont typeface="+mj-lt"/>
              <a:buAutoNum type="arabicPeriod"/>
            </a:pPr>
            <a:r>
              <a:rPr lang="nl-BE" b="1" baseline="0" dirty="0" err="1" smtClean="0"/>
              <a:t>Sports</a:t>
            </a:r>
            <a:r>
              <a:rPr lang="nl-BE" b="1" baseline="0" dirty="0" smtClean="0"/>
              <a:t> or </a:t>
            </a:r>
            <a:r>
              <a:rPr lang="nl-BE" b="1" baseline="0" dirty="0" err="1" smtClean="0"/>
              <a:t>creative</a:t>
            </a:r>
            <a:r>
              <a:rPr lang="nl-BE" b="1" baseline="0" dirty="0" smtClean="0"/>
              <a:t> </a:t>
            </a:r>
            <a:r>
              <a:rPr lang="nl-BE" b="1" baseline="0" dirty="0" err="1" smtClean="0"/>
              <a:t>hobbies</a:t>
            </a:r>
            <a:r>
              <a:rPr lang="nl-BE" b="1" baseline="0" dirty="0" smtClean="0"/>
              <a:t> </a:t>
            </a:r>
            <a:r>
              <a:rPr lang="nl-BE" baseline="0" dirty="0" smtClean="0"/>
              <a:t>are </a:t>
            </a:r>
            <a:r>
              <a:rPr lang="nl-BE" baseline="0" dirty="0" err="1" smtClean="0"/>
              <a:t>their</a:t>
            </a:r>
            <a:r>
              <a:rPr lang="nl-BE" baseline="0" dirty="0" smtClean="0"/>
              <a:t> </a:t>
            </a:r>
            <a:r>
              <a:rPr lang="nl-BE" baseline="0" dirty="0" err="1" smtClean="0"/>
              <a:t>favourite</a:t>
            </a:r>
            <a:r>
              <a:rPr lang="nl-BE" baseline="0" dirty="0" smtClean="0"/>
              <a:t> way </a:t>
            </a:r>
            <a:r>
              <a:rPr lang="nl-BE" baseline="0" dirty="0" err="1" smtClean="0"/>
              <a:t>to</a:t>
            </a:r>
            <a:r>
              <a:rPr lang="nl-BE" baseline="0" dirty="0" smtClean="0"/>
              <a:t> blow off </a:t>
            </a:r>
            <a:r>
              <a:rPr lang="nl-BE" baseline="0" dirty="0" err="1" smtClean="0"/>
              <a:t>all</a:t>
            </a:r>
            <a:r>
              <a:rPr lang="nl-BE" baseline="0" dirty="0" smtClean="0"/>
              <a:t> </a:t>
            </a:r>
            <a:r>
              <a:rPr lang="nl-BE" baseline="0" dirty="0" err="1" smtClean="0"/>
              <a:t>this</a:t>
            </a:r>
            <a:r>
              <a:rPr lang="nl-BE" baseline="0" dirty="0" smtClean="0"/>
              <a:t> </a:t>
            </a:r>
            <a:r>
              <a:rPr lang="nl-BE" baseline="0" dirty="0" err="1" smtClean="0"/>
              <a:t>steam</a:t>
            </a:r>
            <a:r>
              <a:rPr lang="nl-BE" baseline="0" dirty="0" smtClean="0"/>
              <a:t>.</a:t>
            </a:r>
          </a:p>
          <a:p>
            <a:pPr marL="228600" indent="-228600">
              <a:buFont typeface="+mj-lt"/>
              <a:buAutoNum type="arabicPeriod"/>
            </a:pPr>
            <a:r>
              <a:rPr lang="nl-BE" baseline="0" dirty="0" err="1" smtClean="0"/>
              <a:t>They’re</a:t>
            </a:r>
            <a:r>
              <a:rPr lang="nl-BE" baseline="0" dirty="0" smtClean="0"/>
              <a:t> </a:t>
            </a:r>
            <a:r>
              <a:rPr lang="nl-BE" baseline="0" dirty="0" err="1" smtClean="0"/>
              <a:t>very</a:t>
            </a:r>
            <a:r>
              <a:rPr lang="nl-BE" baseline="0" dirty="0" smtClean="0"/>
              <a:t> </a:t>
            </a:r>
            <a:r>
              <a:rPr lang="nl-BE" b="1" baseline="0" dirty="0" smtClean="0"/>
              <a:t>‘</a:t>
            </a:r>
            <a:r>
              <a:rPr lang="nl-BE" b="1" baseline="0" dirty="0" err="1" smtClean="0"/>
              <a:t>tech</a:t>
            </a:r>
            <a:r>
              <a:rPr lang="nl-BE" b="1" baseline="0" dirty="0" smtClean="0"/>
              <a:t> </a:t>
            </a:r>
            <a:r>
              <a:rPr lang="nl-BE" b="1" baseline="0" dirty="0" err="1" smtClean="0"/>
              <a:t>savvy</a:t>
            </a:r>
            <a:r>
              <a:rPr lang="nl-BE" baseline="0" dirty="0" smtClean="0"/>
              <a:t>’: a lot of </a:t>
            </a:r>
            <a:r>
              <a:rPr lang="nl-BE" baseline="0" dirty="0" err="1" smtClean="0"/>
              <a:t>them</a:t>
            </a:r>
            <a:r>
              <a:rPr lang="nl-BE" baseline="0" dirty="0" smtClean="0"/>
              <a:t> have smart </a:t>
            </a:r>
            <a:r>
              <a:rPr lang="nl-BE" baseline="0" dirty="0" err="1" smtClean="0"/>
              <a:t>phones</a:t>
            </a:r>
            <a:r>
              <a:rPr lang="nl-BE" baseline="0" dirty="0" smtClean="0"/>
              <a:t>, </a:t>
            </a:r>
            <a:r>
              <a:rPr lang="nl-BE" baseline="0" dirty="0" err="1" smtClean="0"/>
              <a:t>they</a:t>
            </a:r>
            <a:r>
              <a:rPr lang="nl-BE" baseline="0" dirty="0" smtClean="0"/>
              <a:t> </a:t>
            </a:r>
            <a:r>
              <a:rPr lang="nl-BE" baseline="0" dirty="0" err="1" smtClean="0"/>
              <a:t>know</a:t>
            </a:r>
            <a:r>
              <a:rPr lang="nl-BE" baseline="0" dirty="0" smtClean="0"/>
              <a:t> </a:t>
            </a:r>
            <a:r>
              <a:rPr lang="nl-BE" baseline="0" dirty="0" err="1" smtClean="0"/>
              <a:t>their</a:t>
            </a:r>
            <a:r>
              <a:rPr lang="nl-BE" baseline="0" dirty="0" smtClean="0"/>
              <a:t> way </a:t>
            </a:r>
            <a:r>
              <a:rPr lang="nl-BE" baseline="0" dirty="0" err="1" smtClean="0"/>
              <a:t>around</a:t>
            </a:r>
            <a:r>
              <a:rPr lang="nl-BE" baseline="0" dirty="0" smtClean="0"/>
              <a:t> the internet </a:t>
            </a:r>
            <a:r>
              <a:rPr lang="nl-BE" baseline="0" dirty="0" err="1" smtClean="0"/>
              <a:t>and</a:t>
            </a:r>
            <a:r>
              <a:rPr lang="nl-BE" baseline="0" dirty="0" smtClean="0"/>
              <a:t> </a:t>
            </a:r>
            <a:r>
              <a:rPr lang="nl-BE" baseline="0" dirty="0" err="1" smtClean="0"/>
              <a:t>social</a:t>
            </a:r>
            <a:r>
              <a:rPr lang="nl-BE" baseline="0" dirty="0" smtClean="0"/>
              <a:t> media… </a:t>
            </a:r>
            <a:r>
              <a:rPr lang="nl-BE" baseline="0" dirty="0" err="1" smtClean="0"/>
              <a:t>they’re</a:t>
            </a:r>
            <a:r>
              <a:rPr lang="nl-BE" baseline="0" dirty="0" smtClean="0"/>
              <a:t> </a:t>
            </a:r>
            <a:r>
              <a:rPr lang="nl-BE" b="1" baseline="0" dirty="0" smtClean="0"/>
              <a:t>digital </a:t>
            </a:r>
            <a:r>
              <a:rPr lang="nl-BE" b="1" baseline="0" dirty="0" err="1" smtClean="0"/>
              <a:t>natives</a:t>
            </a:r>
            <a:endParaRPr lang="nl-BE" b="1" baseline="0" dirty="0" smtClean="0"/>
          </a:p>
          <a:p>
            <a:pPr marL="228600" indent="-228600">
              <a:buFont typeface="+mj-lt"/>
              <a:buAutoNum type="arabicPeriod"/>
            </a:pPr>
            <a:r>
              <a:rPr lang="nl-BE" b="0" baseline="0" dirty="0" err="1" smtClean="0"/>
              <a:t>They’re</a:t>
            </a:r>
            <a:r>
              <a:rPr lang="nl-BE" b="0" baseline="0" dirty="0" smtClean="0"/>
              <a:t> </a:t>
            </a:r>
            <a:r>
              <a:rPr lang="nl-BE" b="0" baseline="0" dirty="0" err="1" smtClean="0"/>
              <a:t>very</a:t>
            </a:r>
            <a:r>
              <a:rPr lang="nl-BE" b="0" baseline="0" dirty="0" smtClean="0"/>
              <a:t> </a:t>
            </a:r>
            <a:r>
              <a:rPr lang="nl-BE" b="1" baseline="0" dirty="0" err="1" smtClean="0"/>
              <a:t>passionate</a:t>
            </a:r>
            <a:r>
              <a:rPr lang="nl-BE" b="1" baseline="0" dirty="0" smtClean="0"/>
              <a:t> </a:t>
            </a:r>
            <a:r>
              <a:rPr lang="nl-BE" b="1" baseline="0" dirty="0" err="1" smtClean="0"/>
              <a:t>about</a:t>
            </a:r>
            <a:r>
              <a:rPr lang="nl-BE" b="1" baseline="0" dirty="0" smtClean="0"/>
              <a:t> </a:t>
            </a:r>
            <a:r>
              <a:rPr lang="nl-BE" b="1" baseline="0" dirty="0" err="1" smtClean="0"/>
              <a:t>music</a:t>
            </a:r>
            <a:r>
              <a:rPr lang="nl-BE" b="1" baseline="0" dirty="0" smtClean="0"/>
              <a:t> </a:t>
            </a:r>
            <a:r>
              <a:rPr lang="nl-BE" b="1" baseline="0" dirty="0" err="1" smtClean="0"/>
              <a:t>and</a:t>
            </a:r>
            <a:r>
              <a:rPr lang="nl-BE" b="1" baseline="0" dirty="0" smtClean="0"/>
              <a:t> </a:t>
            </a:r>
            <a:r>
              <a:rPr lang="nl-BE" b="1" baseline="0" dirty="0" err="1" smtClean="0"/>
              <a:t>fun</a:t>
            </a:r>
            <a:r>
              <a:rPr lang="nl-BE" b="1" baseline="0" dirty="0" smtClean="0"/>
              <a:t>/entertainment</a:t>
            </a:r>
          </a:p>
          <a:p>
            <a:pPr marL="228600" indent="-228600">
              <a:buFont typeface="+mj-lt"/>
              <a:buAutoNum type="arabicPeriod"/>
            </a:pPr>
            <a:endParaRPr lang="nl-BE" b="1" baseline="0" dirty="0" smtClean="0"/>
          </a:p>
          <a:p>
            <a:pPr marL="228600" indent="-228600">
              <a:buFont typeface="+mj-lt"/>
              <a:buAutoNum type="arabicPeriod"/>
            </a:pPr>
            <a:endParaRPr lang="nl-BE" baseline="0" dirty="0" smtClean="0"/>
          </a:p>
          <a:p>
            <a:pPr marL="0" indent="0">
              <a:buFont typeface="Wingdings"/>
              <a:buNone/>
            </a:pPr>
            <a:endParaRPr lang="nl-BE" dirty="0"/>
          </a:p>
        </p:txBody>
      </p:sp>
      <p:sp>
        <p:nvSpPr>
          <p:cNvPr id="4" name="Tijdelijke aanduiding voor dianummer 3"/>
          <p:cNvSpPr>
            <a:spLocks noGrp="1"/>
          </p:cNvSpPr>
          <p:nvPr>
            <p:ph type="sldNum" sz="quarter" idx="10"/>
          </p:nvPr>
        </p:nvSpPr>
        <p:spPr/>
        <p:txBody>
          <a:bodyPr/>
          <a:lstStyle/>
          <a:p>
            <a:fld id="{FA669F71-EDEA-4DA0-95A3-BA03B91A4B95}" type="slidenum">
              <a:rPr lang="en-US" smtClean="0"/>
              <a:pPr/>
              <a:t>11</a:t>
            </a:fld>
            <a:endParaRPr lang="en-US"/>
          </a:p>
        </p:txBody>
      </p:sp>
    </p:spTree>
    <p:extLst>
      <p:ext uri="{BB962C8B-B14F-4D97-AF65-F5344CB8AC3E}">
        <p14:creationId xmlns:p14="http://schemas.microsoft.com/office/powerpoint/2010/main" val="990640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This</a:t>
            </a:r>
            <a:r>
              <a:rPr lang="nl-BE" dirty="0" smtClean="0"/>
              <a:t> </a:t>
            </a:r>
            <a:r>
              <a:rPr lang="nl-BE" dirty="0" err="1" smtClean="0"/>
              <a:t>graph</a:t>
            </a:r>
            <a:r>
              <a:rPr lang="nl-BE" dirty="0" smtClean="0"/>
              <a:t> shows the </a:t>
            </a:r>
            <a:r>
              <a:rPr lang="nl-BE" dirty="0" err="1" smtClean="0"/>
              <a:t>importance</a:t>
            </a:r>
            <a:r>
              <a:rPr lang="nl-BE" dirty="0" smtClean="0"/>
              <a:t> </a:t>
            </a:r>
            <a:r>
              <a:rPr lang="nl-BE" dirty="0" err="1" smtClean="0"/>
              <a:t>our</a:t>
            </a:r>
            <a:r>
              <a:rPr lang="nl-BE" baseline="0" dirty="0" smtClean="0"/>
              <a:t> </a:t>
            </a:r>
            <a:r>
              <a:rPr lang="nl-BE" baseline="0" dirty="0" err="1" smtClean="0"/>
              <a:t>Flemish</a:t>
            </a:r>
            <a:r>
              <a:rPr lang="nl-BE" baseline="0" dirty="0" smtClean="0"/>
              <a:t> </a:t>
            </a:r>
            <a:r>
              <a:rPr lang="nl-BE" baseline="0" dirty="0" err="1" smtClean="0"/>
              <a:t>youngsters</a:t>
            </a:r>
            <a:r>
              <a:rPr lang="nl-BE" baseline="0" dirty="0" smtClean="0"/>
              <a:t> </a:t>
            </a:r>
            <a:r>
              <a:rPr lang="nl-BE" baseline="0" dirty="0" err="1" smtClean="0"/>
              <a:t>assign</a:t>
            </a:r>
            <a:r>
              <a:rPr lang="nl-BE" baseline="0" dirty="0" smtClean="0"/>
              <a:t> </a:t>
            </a:r>
            <a:r>
              <a:rPr lang="nl-BE" baseline="0" dirty="0" err="1" smtClean="0"/>
              <a:t>to</a:t>
            </a:r>
            <a:r>
              <a:rPr lang="nl-BE" baseline="0" dirty="0" smtClean="0"/>
              <a:t> </a:t>
            </a:r>
            <a:r>
              <a:rPr lang="nl-BE" baseline="0" dirty="0" err="1" smtClean="0"/>
              <a:t>music</a:t>
            </a:r>
            <a:r>
              <a:rPr lang="nl-BE" baseline="0" dirty="0" smtClean="0"/>
              <a:t> in </a:t>
            </a:r>
            <a:r>
              <a:rPr lang="nl-BE" baseline="0" dirty="0" err="1" smtClean="0"/>
              <a:t>their</a:t>
            </a:r>
            <a:r>
              <a:rPr lang="nl-BE" baseline="0" dirty="0" smtClean="0"/>
              <a:t> </a:t>
            </a:r>
            <a:r>
              <a:rPr lang="nl-BE" baseline="0" dirty="0" err="1" smtClean="0"/>
              <a:t>lives</a:t>
            </a:r>
            <a:r>
              <a:rPr lang="nl-BE" baseline="0" dirty="0" smtClean="0"/>
              <a:t>:</a:t>
            </a:r>
          </a:p>
          <a:p>
            <a:r>
              <a:rPr lang="nl-BE" baseline="0" dirty="0" err="1" smtClean="0"/>
              <a:t>Nearly</a:t>
            </a:r>
            <a:r>
              <a:rPr lang="nl-BE" baseline="0" dirty="0" smtClean="0"/>
              <a:t> 40% of 12-24-year-olds </a:t>
            </a:r>
            <a:r>
              <a:rPr lang="nl-BE" baseline="0" dirty="0" err="1" smtClean="0"/>
              <a:t>think</a:t>
            </a:r>
            <a:r>
              <a:rPr lang="nl-BE" baseline="0" dirty="0" smtClean="0"/>
              <a:t> </a:t>
            </a:r>
            <a:r>
              <a:rPr lang="nl-BE" baseline="0" dirty="0" err="1" smtClean="0"/>
              <a:t>it’s</a:t>
            </a:r>
            <a:r>
              <a:rPr lang="nl-BE" baseline="0" dirty="0" smtClean="0"/>
              <a:t> </a:t>
            </a:r>
            <a:r>
              <a:rPr lang="nl-BE" baseline="0" dirty="0" err="1" smtClean="0"/>
              <a:t>very</a:t>
            </a:r>
            <a:r>
              <a:rPr lang="nl-BE" baseline="0" dirty="0" smtClean="0"/>
              <a:t> </a:t>
            </a:r>
            <a:r>
              <a:rPr lang="nl-BE" baseline="0" dirty="0" err="1" smtClean="0"/>
              <a:t>importance</a:t>
            </a:r>
            <a:r>
              <a:rPr lang="nl-BE" baseline="0" dirty="0" smtClean="0"/>
              <a:t>, </a:t>
            </a:r>
            <a:r>
              <a:rPr lang="nl-BE" baseline="0" dirty="0" err="1" smtClean="0"/>
              <a:t>and</a:t>
            </a:r>
            <a:r>
              <a:rPr lang="nl-BE" baseline="0" dirty="0" smtClean="0"/>
              <a:t> </a:t>
            </a:r>
            <a:r>
              <a:rPr lang="nl-BE" baseline="0" dirty="0" err="1" smtClean="0"/>
              <a:t>another</a:t>
            </a:r>
            <a:r>
              <a:rPr lang="nl-BE" baseline="0" dirty="0" smtClean="0"/>
              <a:t> 40% </a:t>
            </a:r>
            <a:r>
              <a:rPr lang="nl-BE" baseline="0" dirty="0" err="1" smtClean="0"/>
              <a:t>says</a:t>
            </a:r>
            <a:r>
              <a:rPr lang="nl-BE" baseline="0" dirty="0" smtClean="0"/>
              <a:t> </a:t>
            </a:r>
            <a:r>
              <a:rPr lang="nl-BE" baseline="0" dirty="0" err="1" smtClean="0"/>
              <a:t>it</a:t>
            </a:r>
            <a:r>
              <a:rPr lang="nl-BE" baseline="0" dirty="0" smtClean="0"/>
              <a:t> is indeed important </a:t>
            </a:r>
            <a:r>
              <a:rPr lang="nl-BE" baseline="0" dirty="0" err="1" smtClean="0"/>
              <a:t>to</a:t>
            </a:r>
            <a:r>
              <a:rPr lang="nl-BE" baseline="0" dirty="0" smtClean="0"/>
              <a:t> </a:t>
            </a:r>
            <a:r>
              <a:rPr lang="nl-BE" baseline="0" dirty="0" err="1" smtClean="0"/>
              <a:t>them</a:t>
            </a:r>
            <a:r>
              <a:rPr lang="nl-BE" baseline="0" dirty="0" smtClean="0"/>
              <a:t>. </a:t>
            </a:r>
            <a:endParaRPr lang="nl-BE" dirty="0"/>
          </a:p>
        </p:txBody>
      </p:sp>
      <p:sp>
        <p:nvSpPr>
          <p:cNvPr id="4" name="Tijdelijke aanduiding voor dianummer 3"/>
          <p:cNvSpPr>
            <a:spLocks noGrp="1"/>
          </p:cNvSpPr>
          <p:nvPr>
            <p:ph type="sldNum" sz="quarter" idx="10"/>
          </p:nvPr>
        </p:nvSpPr>
        <p:spPr/>
        <p:txBody>
          <a:bodyPr/>
          <a:lstStyle/>
          <a:p>
            <a:fld id="{FA669F71-EDEA-4DA0-95A3-BA03B91A4B95}" type="slidenum">
              <a:rPr lang="en-US" smtClean="0"/>
              <a:pPr/>
              <a:t>12</a:t>
            </a:fld>
            <a:endParaRPr lang="en-US"/>
          </a:p>
        </p:txBody>
      </p:sp>
    </p:spTree>
    <p:extLst>
      <p:ext uri="{BB962C8B-B14F-4D97-AF65-F5344CB8AC3E}">
        <p14:creationId xmlns:p14="http://schemas.microsoft.com/office/powerpoint/2010/main" val="574149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Font typeface="+mj-lt"/>
              <a:buAutoNum type="arabicPeriod"/>
            </a:pPr>
            <a:endParaRPr lang="nl-BE" baseline="0" dirty="0" smtClean="0"/>
          </a:p>
          <a:p>
            <a:pPr marL="0" indent="0">
              <a:buFont typeface="Wingdings"/>
              <a:buNone/>
            </a:pPr>
            <a:r>
              <a:rPr lang="nl-BE" dirty="0" smtClean="0"/>
              <a:t>Music</a:t>
            </a:r>
            <a:r>
              <a:rPr lang="nl-BE" baseline="0" dirty="0" smtClean="0"/>
              <a:t> is </a:t>
            </a:r>
            <a:r>
              <a:rPr lang="nl-BE" baseline="0" dirty="0" err="1" smtClean="0"/>
              <a:t>key</a:t>
            </a:r>
            <a:r>
              <a:rPr lang="nl-BE" baseline="0" dirty="0" smtClean="0"/>
              <a:t>, but </a:t>
            </a:r>
            <a:r>
              <a:rPr lang="nl-BE" baseline="0" dirty="0" err="1" smtClean="0"/>
              <a:t>young</a:t>
            </a:r>
            <a:r>
              <a:rPr lang="nl-BE" baseline="0" dirty="0" smtClean="0"/>
              <a:t> </a:t>
            </a:r>
            <a:r>
              <a:rPr lang="nl-BE" baseline="0" dirty="0" err="1" smtClean="0"/>
              <a:t>people</a:t>
            </a:r>
            <a:r>
              <a:rPr lang="nl-BE" baseline="0" dirty="0" smtClean="0"/>
              <a:t> </a:t>
            </a:r>
            <a:r>
              <a:rPr lang="nl-BE" baseline="0" dirty="0" err="1" smtClean="0"/>
              <a:t>don’t</a:t>
            </a:r>
            <a:r>
              <a:rPr lang="nl-BE" baseline="0" dirty="0" smtClean="0"/>
              <a:t> </a:t>
            </a:r>
            <a:r>
              <a:rPr lang="nl-BE" baseline="0" dirty="0" err="1" smtClean="0"/>
              <a:t>treat</a:t>
            </a:r>
            <a:r>
              <a:rPr lang="nl-BE" baseline="0" dirty="0" smtClean="0"/>
              <a:t> </a:t>
            </a:r>
            <a:r>
              <a:rPr lang="nl-BE" baseline="0" dirty="0" err="1" smtClean="0"/>
              <a:t>music</a:t>
            </a:r>
            <a:r>
              <a:rPr lang="nl-BE" baseline="0" dirty="0" smtClean="0"/>
              <a:t> </a:t>
            </a:r>
            <a:r>
              <a:rPr lang="nl-BE" baseline="0" dirty="0" err="1" smtClean="0"/>
              <a:t>like</a:t>
            </a:r>
            <a:r>
              <a:rPr lang="nl-BE" baseline="0" dirty="0" smtClean="0"/>
              <a:t> </a:t>
            </a:r>
            <a:r>
              <a:rPr lang="nl-BE" baseline="0" dirty="0" err="1" smtClean="0"/>
              <a:t>former</a:t>
            </a:r>
            <a:r>
              <a:rPr lang="nl-BE" baseline="0" dirty="0" smtClean="0"/>
              <a:t> </a:t>
            </a:r>
            <a:r>
              <a:rPr lang="nl-BE" baseline="0" dirty="0" err="1" smtClean="0"/>
              <a:t>generations</a:t>
            </a:r>
            <a:r>
              <a:rPr lang="nl-BE" baseline="0" dirty="0" smtClean="0"/>
              <a:t> </a:t>
            </a:r>
            <a:r>
              <a:rPr lang="nl-BE" baseline="0" dirty="0" err="1" smtClean="0"/>
              <a:t>did</a:t>
            </a:r>
            <a:r>
              <a:rPr lang="nl-BE" baseline="0" dirty="0" smtClean="0"/>
              <a:t>: </a:t>
            </a:r>
          </a:p>
          <a:p>
            <a:pPr marL="171450" indent="-171450">
              <a:buFontTx/>
              <a:buChar char="-"/>
            </a:pPr>
            <a:r>
              <a:rPr lang="nl-BE" baseline="0" dirty="0" err="1" smtClean="0"/>
              <a:t>They</a:t>
            </a:r>
            <a:r>
              <a:rPr lang="nl-BE" baseline="0" dirty="0" smtClean="0"/>
              <a:t> </a:t>
            </a:r>
            <a:r>
              <a:rPr lang="nl-BE" baseline="0" dirty="0" err="1" smtClean="0"/>
              <a:t>don’t</a:t>
            </a:r>
            <a:r>
              <a:rPr lang="nl-BE" baseline="0" dirty="0" smtClean="0"/>
              <a:t> have record </a:t>
            </a:r>
            <a:r>
              <a:rPr lang="nl-BE" baseline="0" dirty="0" err="1" smtClean="0"/>
              <a:t>collections</a:t>
            </a:r>
            <a:r>
              <a:rPr lang="nl-BE" baseline="0" dirty="0" smtClean="0"/>
              <a:t>, or </a:t>
            </a:r>
            <a:r>
              <a:rPr lang="nl-BE" baseline="0" dirty="0" err="1" smtClean="0"/>
              <a:t>piles</a:t>
            </a:r>
            <a:r>
              <a:rPr lang="nl-BE" baseline="0" dirty="0" smtClean="0"/>
              <a:t> of cd’s </a:t>
            </a:r>
            <a:r>
              <a:rPr lang="nl-BE" baseline="0" dirty="0" err="1" smtClean="0"/>
              <a:t>stocked</a:t>
            </a:r>
            <a:r>
              <a:rPr lang="nl-BE" baseline="0" dirty="0" smtClean="0"/>
              <a:t> up in </a:t>
            </a:r>
            <a:r>
              <a:rPr lang="nl-BE" baseline="0" dirty="0" err="1" smtClean="0"/>
              <a:t>their</a:t>
            </a:r>
            <a:r>
              <a:rPr lang="nl-BE" baseline="0" dirty="0" smtClean="0"/>
              <a:t> rooms, </a:t>
            </a:r>
            <a:r>
              <a:rPr lang="nl-BE" baseline="0" dirty="0" err="1" smtClean="0"/>
              <a:t>they</a:t>
            </a:r>
            <a:r>
              <a:rPr lang="nl-BE" baseline="0" dirty="0" smtClean="0"/>
              <a:t> have </a:t>
            </a:r>
            <a:r>
              <a:rPr lang="nl-BE" baseline="0" dirty="0" err="1" smtClean="0"/>
              <a:t>it</a:t>
            </a:r>
            <a:r>
              <a:rPr lang="nl-BE" baseline="0" dirty="0" smtClean="0"/>
              <a:t> </a:t>
            </a:r>
            <a:r>
              <a:rPr lang="nl-BE" baseline="0" dirty="0" err="1" smtClean="0"/>
              <a:t>all</a:t>
            </a:r>
            <a:r>
              <a:rPr lang="nl-BE" baseline="0" dirty="0" smtClean="0"/>
              <a:t> in mp3 on </a:t>
            </a:r>
            <a:r>
              <a:rPr lang="nl-BE" baseline="0" dirty="0" err="1" smtClean="0"/>
              <a:t>their</a:t>
            </a:r>
            <a:r>
              <a:rPr lang="nl-BE" baseline="0" dirty="0" smtClean="0"/>
              <a:t> computers, </a:t>
            </a:r>
            <a:r>
              <a:rPr lang="nl-BE" baseline="0" dirty="0" err="1" smtClean="0"/>
              <a:t>they</a:t>
            </a:r>
            <a:r>
              <a:rPr lang="nl-BE" baseline="0" dirty="0" smtClean="0"/>
              <a:t> make </a:t>
            </a:r>
            <a:r>
              <a:rPr lang="nl-BE" baseline="0" dirty="0" err="1" smtClean="0"/>
              <a:t>playlists</a:t>
            </a:r>
            <a:r>
              <a:rPr lang="nl-BE" baseline="0" dirty="0" smtClean="0"/>
              <a:t> </a:t>
            </a:r>
            <a:r>
              <a:rPr lang="nl-BE" baseline="0" dirty="0" err="1" smtClean="0"/>
              <a:t>according</a:t>
            </a:r>
            <a:r>
              <a:rPr lang="nl-BE" baseline="0" dirty="0" smtClean="0"/>
              <a:t> </a:t>
            </a:r>
            <a:r>
              <a:rPr lang="nl-BE" baseline="0" dirty="0" err="1" smtClean="0"/>
              <a:t>to</a:t>
            </a:r>
            <a:r>
              <a:rPr lang="nl-BE" baseline="0" dirty="0" smtClean="0"/>
              <a:t> </a:t>
            </a:r>
            <a:r>
              <a:rPr lang="nl-BE" baseline="0" dirty="0" err="1" smtClean="0"/>
              <a:t>their</a:t>
            </a:r>
            <a:r>
              <a:rPr lang="nl-BE" baseline="0" dirty="0" smtClean="0"/>
              <a:t> </a:t>
            </a:r>
            <a:r>
              <a:rPr lang="nl-BE" baseline="0" dirty="0" err="1" smtClean="0"/>
              <a:t>specific</a:t>
            </a:r>
            <a:r>
              <a:rPr lang="nl-BE" baseline="0" dirty="0" smtClean="0"/>
              <a:t> </a:t>
            </a:r>
            <a:r>
              <a:rPr lang="nl-BE" baseline="0" dirty="0" err="1" smtClean="0"/>
              <a:t>needs</a:t>
            </a:r>
            <a:r>
              <a:rPr lang="nl-BE" baseline="0" dirty="0" smtClean="0"/>
              <a:t>, </a:t>
            </a:r>
            <a:r>
              <a:rPr lang="nl-BE" baseline="0" dirty="0" err="1" smtClean="0"/>
              <a:t>moods</a:t>
            </a:r>
            <a:r>
              <a:rPr lang="nl-BE" baseline="0" dirty="0" smtClean="0"/>
              <a:t> or </a:t>
            </a:r>
            <a:r>
              <a:rPr lang="nl-BE" baseline="0" dirty="0" err="1" smtClean="0"/>
              <a:t>situations</a:t>
            </a:r>
            <a:endParaRPr lang="nl-BE" baseline="0" dirty="0" smtClean="0"/>
          </a:p>
          <a:p>
            <a:pPr marL="171450" indent="-171450">
              <a:buFontTx/>
              <a:buChar char="-"/>
            </a:pPr>
            <a:r>
              <a:rPr lang="nl-BE" dirty="0" err="1" smtClean="0"/>
              <a:t>And</a:t>
            </a:r>
            <a:r>
              <a:rPr lang="nl-BE" dirty="0" smtClean="0"/>
              <a:t> </a:t>
            </a:r>
            <a:r>
              <a:rPr lang="nl-BE" dirty="0" err="1" smtClean="0"/>
              <a:t>because</a:t>
            </a:r>
            <a:r>
              <a:rPr lang="nl-BE" dirty="0" smtClean="0"/>
              <a:t> </a:t>
            </a:r>
            <a:r>
              <a:rPr lang="nl-BE" dirty="0" err="1" smtClean="0"/>
              <a:t>music</a:t>
            </a:r>
            <a:r>
              <a:rPr lang="nl-BE" dirty="0" smtClean="0"/>
              <a:t> is no </a:t>
            </a:r>
            <a:r>
              <a:rPr lang="nl-BE" dirty="0" err="1" smtClean="0"/>
              <a:t>longer</a:t>
            </a:r>
            <a:r>
              <a:rPr lang="nl-BE" dirty="0" smtClean="0"/>
              <a:t> </a:t>
            </a:r>
            <a:r>
              <a:rPr lang="nl-BE" dirty="0" err="1" smtClean="0"/>
              <a:t>tangible</a:t>
            </a:r>
            <a:r>
              <a:rPr lang="nl-BE" dirty="0" smtClean="0"/>
              <a:t>, but </a:t>
            </a:r>
            <a:r>
              <a:rPr lang="nl-BE" dirty="0" err="1" smtClean="0"/>
              <a:t>exists</a:t>
            </a:r>
            <a:r>
              <a:rPr lang="nl-BE" dirty="0" smtClean="0"/>
              <a:t> </a:t>
            </a:r>
            <a:r>
              <a:rPr lang="nl-BE" dirty="0" err="1" smtClean="0"/>
              <a:t>only</a:t>
            </a:r>
            <a:r>
              <a:rPr lang="nl-BE" dirty="0" smtClean="0"/>
              <a:t> as a computer file, a series of </a:t>
            </a:r>
            <a:r>
              <a:rPr lang="nl-BE" dirty="0" err="1" smtClean="0"/>
              <a:t>ones</a:t>
            </a:r>
            <a:r>
              <a:rPr lang="nl-BE" baseline="0" dirty="0" smtClean="0"/>
              <a:t> </a:t>
            </a:r>
            <a:r>
              <a:rPr lang="nl-BE" baseline="0" dirty="0" err="1" smtClean="0"/>
              <a:t>and</a:t>
            </a:r>
            <a:r>
              <a:rPr lang="nl-BE" baseline="0" dirty="0" smtClean="0"/>
              <a:t> </a:t>
            </a:r>
            <a:r>
              <a:rPr lang="nl-BE" baseline="0" dirty="0" err="1" smtClean="0"/>
              <a:t>zeroes</a:t>
            </a:r>
            <a:r>
              <a:rPr lang="nl-BE" baseline="0" dirty="0" smtClean="0"/>
              <a:t> </a:t>
            </a:r>
            <a:r>
              <a:rPr lang="nl-BE" baseline="0" dirty="0" err="1" smtClean="0"/>
              <a:t>which</a:t>
            </a:r>
            <a:r>
              <a:rPr lang="nl-BE" baseline="0" dirty="0" smtClean="0"/>
              <a:t> </a:t>
            </a:r>
            <a:r>
              <a:rPr lang="nl-BE" baseline="0" dirty="0" err="1" smtClean="0"/>
              <a:t>can</a:t>
            </a:r>
            <a:r>
              <a:rPr lang="nl-BE" baseline="0" dirty="0" smtClean="0"/>
              <a:t> </a:t>
            </a:r>
            <a:r>
              <a:rPr lang="nl-BE" baseline="0" dirty="0" err="1" smtClean="0"/>
              <a:t>be</a:t>
            </a:r>
            <a:r>
              <a:rPr lang="nl-BE" baseline="0" dirty="0" smtClean="0"/>
              <a:t> </a:t>
            </a:r>
            <a:r>
              <a:rPr lang="nl-BE" baseline="0" dirty="0" err="1" smtClean="0"/>
              <a:t>transferred</a:t>
            </a:r>
            <a:r>
              <a:rPr lang="nl-BE" baseline="0" dirty="0" smtClean="0"/>
              <a:t> </a:t>
            </a:r>
            <a:r>
              <a:rPr lang="nl-BE" baseline="0" dirty="0" err="1" smtClean="0"/>
              <a:t>anywhere</a:t>
            </a:r>
            <a:r>
              <a:rPr lang="nl-BE" baseline="0" dirty="0" smtClean="0"/>
              <a:t> in the </a:t>
            </a:r>
            <a:r>
              <a:rPr lang="nl-BE" baseline="0" dirty="0" err="1" smtClean="0"/>
              <a:t>world</a:t>
            </a:r>
            <a:r>
              <a:rPr lang="nl-BE" baseline="0" dirty="0" smtClean="0"/>
              <a:t> in no time, </a:t>
            </a:r>
            <a:r>
              <a:rPr lang="nl-BE" baseline="0" dirty="0" err="1" smtClean="0"/>
              <a:t>it</a:t>
            </a:r>
            <a:r>
              <a:rPr lang="nl-BE" baseline="0" dirty="0" smtClean="0"/>
              <a:t> </a:t>
            </a:r>
            <a:r>
              <a:rPr lang="nl-BE" baseline="0" dirty="0" err="1" smtClean="0"/>
              <a:t>becomes</a:t>
            </a:r>
            <a:r>
              <a:rPr lang="nl-BE" baseline="0" dirty="0" smtClean="0"/>
              <a:t> </a:t>
            </a:r>
            <a:r>
              <a:rPr lang="nl-BE" baseline="0" dirty="0" err="1" smtClean="0"/>
              <a:t>ephemeral</a:t>
            </a:r>
            <a:endParaRPr lang="nl-BE" baseline="0" dirty="0" smtClean="0"/>
          </a:p>
          <a:p>
            <a:pPr marL="171450" indent="-171450">
              <a:buFontTx/>
              <a:buChar char="-"/>
            </a:pPr>
            <a:r>
              <a:rPr lang="nl-BE" baseline="0" dirty="0" smtClean="0"/>
              <a:t>People </a:t>
            </a:r>
            <a:r>
              <a:rPr lang="nl-BE" baseline="0" dirty="0" err="1" smtClean="0"/>
              <a:t>don’t</a:t>
            </a:r>
            <a:r>
              <a:rPr lang="nl-BE" baseline="0" dirty="0" smtClean="0"/>
              <a:t> </a:t>
            </a:r>
            <a:r>
              <a:rPr lang="nl-BE" baseline="0" dirty="0" err="1" smtClean="0"/>
              <a:t>buy</a:t>
            </a:r>
            <a:r>
              <a:rPr lang="nl-BE" baseline="0" dirty="0" smtClean="0"/>
              <a:t> </a:t>
            </a:r>
            <a:r>
              <a:rPr lang="nl-BE" baseline="0" dirty="0" err="1" smtClean="0"/>
              <a:t>whole</a:t>
            </a:r>
            <a:r>
              <a:rPr lang="nl-BE" baseline="0" dirty="0" smtClean="0"/>
              <a:t> cd’s </a:t>
            </a:r>
            <a:r>
              <a:rPr lang="nl-BE" baseline="0" dirty="0" err="1" smtClean="0"/>
              <a:t>anymore</a:t>
            </a:r>
            <a:r>
              <a:rPr lang="nl-BE" baseline="0" dirty="0" smtClean="0"/>
              <a:t> </a:t>
            </a:r>
            <a:r>
              <a:rPr lang="nl-BE" baseline="0" dirty="0" err="1" smtClean="0"/>
              <a:t>to</a:t>
            </a:r>
            <a:r>
              <a:rPr lang="nl-BE" baseline="0" dirty="0" smtClean="0"/>
              <a:t> </a:t>
            </a:r>
            <a:r>
              <a:rPr lang="nl-BE" baseline="0" dirty="0" err="1" smtClean="0"/>
              <a:t>discover</a:t>
            </a:r>
            <a:r>
              <a:rPr lang="nl-BE" baseline="0" dirty="0" smtClean="0"/>
              <a:t> new </a:t>
            </a:r>
            <a:r>
              <a:rPr lang="nl-BE" baseline="0" dirty="0" err="1" smtClean="0"/>
              <a:t>music</a:t>
            </a:r>
            <a:r>
              <a:rPr lang="nl-BE" baseline="0" dirty="0" smtClean="0"/>
              <a:t>, </a:t>
            </a:r>
            <a:r>
              <a:rPr lang="nl-BE" baseline="0" dirty="0" err="1" smtClean="0"/>
              <a:t>not</a:t>
            </a:r>
            <a:r>
              <a:rPr lang="nl-BE" baseline="0" dirty="0" smtClean="0"/>
              <a:t> even </a:t>
            </a:r>
            <a:r>
              <a:rPr lang="nl-BE" baseline="0" dirty="0" err="1" smtClean="0"/>
              <a:t>from</a:t>
            </a:r>
            <a:r>
              <a:rPr lang="nl-BE" baseline="0" dirty="0" smtClean="0"/>
              <a:t> </a:t>
            </a:r>
            <a:r>
              <a:rPr lang="nl-BE" baseline="0" dirty="0" err="1" smtClean="0"/>
              <a:t>their</a:t>
            </a:r>
            <a:r>
              <a:rPr lang="nl-BE" baseline="0" dirty="0" smtClean="0"/>
              <a:t> </a:t>
            </a:r>
            <a:r>
              <a:rPr lang="nl-BE" baseline="0" dirty="0" err="1" smtClean="0"/>
              <a:t>favourite</a:t>
            </a:r>
            <a:r>
              <a:rPr lang="nl-BE" baseline="0" dirty="0" smtClean="0"/>
              <a:t> artist. </a:t>
            </a:r>
            <a:r>
              <a:rPr lang="nl-BE" baseline="0" dirty="0" err="1" smtClean="0"/>
              <a:t>They’d</a:t>
            </a:r>
            <a:r>
              <a:rPr lang="nl-BE" baseline="0" dirty="0" smtClean="0"/>
              <a:t> </a:t>
            </a:r>
            <a:r>
              <a:rPr lang="nl-BE" baseline="0" dirty="0" err="1" smtClean="0"/>
              <a:t>rather</a:t>
            </a:r>
            <a:r>
              <a:rPr lang="nl-BE" baseline="0" dirty="0" smtClean="0"/>
              <a:t> look </a:t>
            </a:r>
            <a:r>
              <a:rPr lang="nl-BE" baseline="0" dirty="0" err="1" smtClean="0"/>
              <a:t>around</a:t>
            </a:r>
            <a:r>
              <a:rPr lang="nl-BE" baseline="0" dirty="0" smtClean="0"/>
              <a:t> on </a:t>
            </a:r>
            <a:r>
              <a:rPr lang="nl-BE" baseline="0" dirty="0" err="1" smtClean="0"/>
              <a:t>Youtube</a:t>
            </a:r>
            <a:r>
              <a:rPr lang="nl-BE" baseline="0" dirty="0" smtClean="0"/>
              <a:t> or iTunes </a:t>
            </a:r>
            <a:r>
              <a:rPr lang="nl-BE" baseline="0" dirty="0" err="1" smtClean="0"/>
              <a:t>and</a:t>
            </a:r>
            <a:r>
              <a:rPr lang="nl-BE" baseline="0" dirty="0" smtClean="0"/>
              <a:t> click </a:t>
            </a:r>
            <a:r>
              <a:rPr lang="nl-BE" baseline="0" dirty="0" err="1" smtClean="0"/>
              <a:t>through</a:t>
            </a:r>
            <a:r>
              <a:rPr lang="nl-BE" baseline="0" dirty="0" smtClean="0"/>
              <a:t> </a:t>
            </a:r>
            <a:r>
              <a:rPr lang="nl-BE" baseline="0" dirty="0" err="1" smtClean="0"/>
              <a:t>to</a:t>
            </a:r>
            <a:r>
              <a:rPr lang="nl-BE" baseline="0" dirty="0" smtClean="0"/>
              <a:t> new </a:t>
            </a:r>
            <a:r>
              <a:rPr lang="nl-BE" baseline="0" dirty="0" err="1" smtClean="0"/>
              <a:t>things</a:t>
            </a:r>
            <a:r>
              <a:rPr lang="nl-BE" baseline="0" dirty="0" smtClean="0"/>
              <a:t> </a:t>
            </a:r>
            <a:r>
              <a:rPr lang="nl-BE" baseline="0" dirty="0" err="1" smtClean="0"/>
              <a:t>they</a:t>
            </a:r>
            <a:r>
              <a:rPr lang="nl-BE" baseline="0" dirty="0" smtClean="0"/>
              <a:t> </a:t>
            </a:r>
            <a:r>
              <a:rPr lang="nl-BE" baseline="0" dirty="0" err="1" smtClean="0"/>
              <a:t>might</a:t>
            </a:r>
            <a:r>
              <a:rPr lang="nl-BE" baseline="0" dirty="0" smtClean="0"/>
              <a:t> </a:t>
            </a:r>
            <a:r>
              <a:rPr lang="nl-BE" baseline="0" dirty="0" err="1" smtClean="0"/>
              <a:t>like</a:t>
            </a:r>
            <a:r>
              <a:rPr lang="nl-BE" baseline="0" dirty="0" smtClean="0"/>
              <a:t>. </a:t>
            </a:r>
            <a:r>
              <a:rPr lang="nl-BE" baseline="0" dirty="0" err="1" smtClean="0"/>
              <a:t>And</a:t>
            </a:r>
            <a:r>
              <a:rPr lang="nl-BE" baseline="0" dirty="0" smtClean="0"/>
              <a:t> </a:t>
            </a:r>
            <a:r>
              <a:rPr lang="nl-BE" baseline="0" dirty="0" err="1" smtClean="0"/>
              <a:t>then</a:t>
            </a:r>
            <a:r>
              <a:rPr lang="nl-BE" baseline="0" dirty="0" smtClean="0"/>
              <a:t> </a:t>
            </a:r>
            <a:r>
              <a:rPr lang="nl-BE" baseline="0" dirty="0" err="1" smtClean="0"/>
              <a:t>simply</a:t>
            </a:r>
            <a:r>
              <a:rPr lang="nl-BE" baseline="0" dirty="0" smtClean="0"/>
              <a:t> download it.</a:t>
            </a:r>
          </a:p>
          <a:p>
            <a:pPr marL="171450" indent="-171450">
              <a:buFontTx/>
              <a:buChar char="-"/>
            </a:pPr>
            <a:r>
              <a:rPr lang="nl-BE" baseline="0" dirty="0" err="1" smtClean="0"/>
              <a:t>There’s</a:t>
            </a:r>
            <a:r>
              <a:rPr lang="nl-BE" baseline="0" dirty="0" smtClean="0"/>
              <a:t> </a:t>
            </a:r>
            <a:r>
              <a:rPr lang="nl-BE" baseline="0" dirty="0" err="1" smtClean="0"/>
              <a:t>also</a:t>
            </a:r>
            <a:r>
              <a:rPr lang="nl-BE" baseline="0" dirty="0" smtClean="0"/>
              <a:t> a change in </a:t>
            </a:r>
            <a:r>
              <a:rPr lang="nl-BE" baseline="0" dirty="0" err="1" smtClean="0"/>
              <a:t>their</a:t>
            </a:r>
            <a:r>
              <a:rPr lang="nl-BE" baseline="0" dirty="0" smtClean="0"/>
              <a:t> </a:t>
            </a:r>
            <a:r>
              <a:rPr lang="nl-BE" baseline="0" dirty="0" err="1" smtClean="0"/>
              <a:t>preferences</a:t>
            </a:r>
            <a:r>
              <a:rPr lang="nl-BE" baseline="0" dirty="0" smtClean="0"/>
              <a:t>: </a:t>
            </a:r>
            <a:r>
              <a:rPr lang="nl-BE" baseline="0" dirty="0" err="1" smtClean="0"/>
              <a:t>you</a:t>
            </a:r>
            <a:r>
              <a:rPr lang="nl-BE" baseline="0" dirty="0" smtClean="0"/>
              <a:t> </a:t>
            </a:r>
            <a:r>
              <a:rPr lang="nl-BE" baseline="0" dirty="0" err="1" smtClean="0"/>
              <a:t>used</a:t>
            </a:r>
            <a:r>
              <a:rPr lang="nl-BE" baseline="0" dirty="0" smtClean="0"/>
              <a:t> </a:t>
            </a:r>
            <a:r>
              <a:rPr lang="nl-BE" baseline="0" dirty="0" err="1" smtClean="0"/>
              <a:t>to</a:t>
            </a:r>
            <a:r>
              <a:rPr lang="nl-BE" baseline="0" dirty="0" smtClean="0"/>
              <a:t> have </a:t>
            </a:r>
            <a:r>
              <a:rPr lang="nl-BE" baseline="0" dirty="0" err="1" smtClean="0"/>
              <a:t>people</a:t>
            </a:r>
            <a:r>
              <a:rPr lang="nl-BE" baseline="0" dirty="0" smtClean="0"/>
              <a:t> </a:t>
            </a:r>
            <a:r>
              <a:rPr lang="nl-BE" baseline="0" dirty="0" err="1" smtClean="0"/>
              <a:t>who’d</a:t>
            </a:r>
            <a:r>
              <a:rPr lang="nl-BE" baseline="0" dirty="0" smtClean="0"/>
              <a:t> </a:t>
            </a:r>
            <a:r>
              <a:rPr lang="nl-BE" baseline="0" dirty="0" err="1" smtClean="0"/>
              <a:t>be</a:t>
            </a:r>
            <a:r>
              <a:rPr lang="nl-BE" baseline="0" dirty="0" smtClean="0"/>
              <a:t> </a:t>
            </a:r>
            <a:r>
              <a:rPr lang="nl-BE" baseline="0" dirty="0" err="1" smtClean="0"/>
              <a:t>totally</a:t>
            </a:r>
            <a:r>
              <a:rPr lang="nl-BE" baseline="0" dirty="0" smtClean="0"/>
              <a:t> </a:t>
            </a:r>
            <a:r>
              <a:rPr lang="nl-BE" baseline="0" dirty="0" err="1" smtClean="0"/>
              <a:t>into</a:t>
            </a:r>
            <a:r>
              <a:rPr lang="nl-BE" baseline="0" dirty="0" smtClean="0"/>
              <a:t> a </a:t>
            </a:r>
            <a:r>
              <a:rPr lang="nl-BE" baseline="0" dirty="0" err="1" smtClean="0"/>
              <a:t>certain</a:t>
            </a:r>
            <a:r>
              <a:rPr lang="nl-BE" baseline="0" dirty="0" smtClean="0"/>
              <a:t> </a:t>
            </a:r>
            <a:r>
              <a:rPr lang="nl-BE" baseline="0" dirty="0" err="1" smtClean="0"/>
              <a:t>music</a:t>
            </a:r>
            <a:r>
              <a:rPr lang="nl-BE" baseline="0" dirty="0" smtClean="0"/>
              <a:t> genre or </a:t>
            </a:r>
            <a:r>
              <a:rPr lang="nl-BE" baseline="0" dirty="0" err="1" smtClean="0"/>
              <a:t>devout</a:t>
            </a:r>
            <a:r>
              <a:rPr lang="nl-BE" baseline="0" dirty="0" smtClean="0"/>
              <a:t> </a:t>
            </a:r>
            <a:r>
              <a:rPr lang="nl-BE" baseline="0" dirty="0" err="1" smtClean="0"/>
              <a:t>to</a:t>
            </a:r>
            <a:r>
              <a:rPr lang="nl-BE" baseline="0" dirty="0" smtClean="0"/>
              <a:t> a </a:t>
            </a:r>
            <a:r>
              <a:rPr lang="nl-BE" baseline="0" dirty="0" err="1" smtClean="0"/>
              <a:t>certain</a:t>
            </a:r>
            <a:r>
              <a:rPr lang="nl-BE" baseline="0" dirty="0" smtClean="0"/>
              <a:t> </a:t>
            </a:r>
            <a:r>
              <a:rPr lang="nl-BE" baseline="0" dirty="0" err="1" smtClean="0"/>
              <a:t>artists</a:t>
            </a:r>
            <a:r>
              <a:rPr lang="nl-BE" baseline="0" dirty="0" smtClean="0"/>
              <a:t>, but </a:t>
            </a:r>
            <a:r>
              <a:rPr lang="nl-BE" baseline="0" dirty="0" err="1" smtClean="0"/>
              <a:t>now</a:t>
            </a:r>
            <a:r>
              <a:rPr lang="nl-BE" baseline="0" dirty="0" smtClean="0"/>
              <a:t>, </a:t>
            </a:r>
            <a:r>
              <a:rPr lang="nl-BE" baseline="0" dirty="0" err="1" smtClean="0"/>
              <a:t>youngsters</a:t>
            </a:r>
            <a:r>
              <a:rPr lang="nl-BE" baseline="0" dirty="0" smtClean="0"/>
              <a:t> are more </a:t>
            </a:r>
            <a:r>
              <a:rPr lang="nl-BE" baseline="0" dirty="0" err="1" smtClean="0"/>
              <a:t>ecclectic</a:t>
            </a:r>
            <a:r>
              <a:rPr lang="nl-BE" baseline="0" dirty="0" smtClean="0"/>
              <a:t>: </a:t>
            </a:r>
            <a:r>
              <a:rPr lang="nl-BE" baseline="0" dirty="0" err="1" smtClean="0"/>
              <a:t>they</a:t>
            </a:r>
            <a:r>
              <a:rPr lang="nl-BE" baseline="0" dirty="0" smtClean="0"/>
              <a:t> </a:t>
            </a:r>
            <a:r>
              <a:rPr lang="nl-BE" baseline="0" dirty="0" err="1" smtClean="0"/>
              <a:t>can</a:t>
            </a:r>
            <a:r>
              <a:rPr lang="nl-BE" baseline="0" dirty="0" smtClean="0"/>
              <a:t> </a:t>
            </a:r>
            <a:r>
              <a:rPr lang="nl-BE" baseline="0" dirty="0" err="1" smtClean="0"/>
              <a:t>like</a:t>
            </a:r>
            <a:r>
              <a:rPr lang="nl-BE" baseline="0" dirty="0" smtClean="0"/>
              <a:t> </a:t>
            </a:r>
            <a:r>
              <a:rPr lang="nl-BE" baseline="0" dirty="0" err="1" smtClean="0"/>
              <a:t>certain</a:t>
            </a:r>
            <a:r>
              <a:rPr lang="nl-BE" baseline="0" dirty="0" smtClean="0"/>
              <a:t> songs </a:t>
            </a:r>
            <a:r>
              <a:rPr lang="nl-BE" baseline="0" dirty="0" err="1" smtClean="0"/>
              <a:t>from</a:t>
            </a:r>
            <a:r>
              <a:rPr lang="nl-BE" baseline="0" dirty="0" smtClean="0"/>
              <a:t> different genres </a:t>
            </a:r>
            <a:r>
              <a:rPr lang="nl-BE" baseline="0" dirty="0" err="1" smtClean="0"/>
              <a:t>and</a:t>
            </a:r>
            <a:r>
              <a:rPr lang="nl-BE" baseline="0" dirty="0" smtClean="0"/>
              <a:t> </a:t>
            </a:r>
            <a:r>
              <a:rPr lang="nl-BE" baseline="0" dirty="0" err="1" smtClean="0"/>
              <a:t>artists</a:t>
            </a:r>
            <a:r>
              <a:rPr lang="nl-BE" baseline="0" dirty="0" smtClean="0"/>
              <a:t>. </a:t>
            </a:r>
            <a:br>
              <a:rPr lang="nl-BE" baseline="0" dirty="0" smtClean="0"/>
            </a:br>
            <a:r>
              <a:rPr lang="nl-BE" baseline="0" dirty="0" smtClean="0"/>
              <a:t>But </a:t>
            </a:r>
            <a:r>
              <a:rPr lang="nl-BE" baseline="0" dirty="0" err="1" smtClean="0"/>
              <a:t>consequently</a:t>
            </a:r>
            <a:r>
              <a:rPr lang="nl-BE" baseline="0" dirty="0" smtClean="0"/>
              <a:t>, </a:t>
            </a:r>
            <a:r>
              <a:rPr lang="nl-BE" baseline="0" dirty="0" err="1" smtClean="0"/>
              <a:t>only</a:t>
            </a:r>
            <a:r>
              <a:rPr lang="nl-BE" baseline="0" dirty="0" smtClean="0"/>
              <a:t> the </a:t>
            </a:r>
            <a:r>
              <a:rPr lang="nl-BE" baseline="0" dirty="0" err="1" smtClean="0"/>
              <a:t>really</a:t>
            </a:r>
            <a:r>
              <a:rPr lang="nl-BE" baseline="0" dirty="0" smtClean="0"/>
              <a:t> </a:t>
            </a:r>
            <a:r>
              <a:rPr lang="nl-BE" b="1" baseline="0" dirty="0" smtClean="0"/>
              <a:t>big </a:t>
            </a:r>
            <a:r>
              <a:rPr lang="nl-BE" b="1" baseline="0" dirty="0" err="1" smtClean="0"/>
              <a:t>names</a:t>
            </a:r>
            <a:r>
              <a:rPr lang="nl-BE" baseline="0" dirty="0" smtClean="0"/>
              <a:t> get </a:t>
            </a:r>
            <a:r>
              <a:rPr lang="nl-BE" baseline="0" dirty="0" err="1" smtClean="0"/>
              <a:t>all</a:t>
            </a:r>
            <a:r>
              <a:rPr lang="nl-BE" baseline="0" dirty="0" smtClean="0"/>
              <a:t> the </a:t>
            </a:r>
            <a:r>
              <a:rPr lang="nl-BE" baseline="0" dirty="0" err="1" smtClean="0"/>
              <a:t>fame</a:t>
            </a:r>
            <a:r>
              <a:rPr lang="nl-BE" baseline="0" dirty="0" smtClean="0"/>
              <a:t>.</a:t>
            </a:r>
          </a:p>
          <a:p>
            <a:pPr marL="171450" indent="-171450">
              <a:buFontTx/>
              <a:buChar char="-"/>
            </a:pPr>
            <a:endParaRPr lang="nl-BE" dirty="0"/>
          </a:p>
        </p:txBody>
      </p:sp>
      <p:sp>
        <p:nvSpPr>
          <p:cNvPr id="4" name="Tijdelijke aanduiding voor dianummer 3"/>
          <p:cNvSpPr>
            <a:spLocks noGrp="1"/>
          </p:cNvSpPr>
          <p:nvPr>
            <p:ph type="sldNum" sz="quarter" idx="10"/>
          </p:nvPr>
        </p:nvSpPr>
        <p:spPr/>
        <p:txBody>
          <a:bodyPr/>
          <a:lstStyle/>
          <a:p>
            <a:fld id="{FA669F71-EDEA-4DA0-95A3-BA03B91A4B95}" type="slidenum">
              <a:rPr lang="en-US" smtClean="0"/>
              <a:pPr/>
              <a:t>13</a:t>
            </a:fld>
            <a:endParaRPr lang="en-US"/>
          </a:p>
        </p:txBody>
      </p:sp>
    </p:spTree>
    <p:extLst>
      <p:ext uri="{BB962C8B-B14F-4D97-AF65-F5344CB8AC3E}">
        <p14:creationId xmlns:p14="http://schemas.microsoft.com/office/powerpoint/2010/main" val="990640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dirty="0" smtClean="0"/>
              <a:t>The </a:t>
            </a:r>
            <a:r>
              <a:rPr lang="nl-BE" dirty="0" err="1" smtClean="0"/>
              <a:t>world</a:t>
            </a:r>
            <a:r>
              <a:rPr lang="nl-BE" dirty="0" smtClean="0"/>
              <a:t> is </a:t>
            </a:r>
            <a:r>
              <a:rPr lang="nl-BE" dirty="0" err="1" smtClean="0"/>
              <a:t>serious</a:t>
            </a:r>
            <a:r>
              <a:rPr lang="nl-BE" baseline="0" dirty="0" smtClean="0"/>
              <a:t> </a:t>
            </a:r>
            <a:r>
              <a:rPr lang="nl-BE" baseline="0" dirty="0" err="1" smtClean="0"/>
              <a:t>enough</a:t>
            </a:r>
            <a:r>
              <a:rPr lang="nl-BE" baseline="0" dirty="0" smtClean="0"/>
              <a:t> as </a:t>
            </a:r>
            <a:r>
              <a:rPr lang="nl-BE" baseline="0" dirty="0" err="1" smtClean="0"/>
              <a:t>it</a:t>
            </a:r>
            <a:r>
              <a:rPr lang="nl-BE" baseline="0" dirty="0" smtClean="0"/>
              <a:t> is, we </a:t>
            </a:r>
            <a:r>
              <a:rPr lang="nl-BE" baseline="0" dirty="0" err="1" smtClean="0"/>
              <a:t>need</a:t>
            </a:r>
            <a:r>
              <a:rPr lang="nl-BE" baseline="0" dirty="0" smtClean="0"/>
              <a:t> a </a:t>
            </a:r>
            <a:r>
              <a:rPr lang="nl-BE" baseline="0" dirty="0" err="1" smtClean="0"/>
              <a:t>good</a:t>
            </a:r>
            <a:r>
              <a:rPr lang="nl-BE" baseline="0" dirty="0" smtClean="0"/>
              <a:t> </a:t>
            </a:r>
            <a:r>
              <a:rPr lang="nl-BE" baseline="0" dirty="0" err="1" smtClean="0"/>
              <a:t>laugh</a:t>
            </a:r>
            <a:r>
              <a:rPr lang="nl-BE" baseline="0" dirty="0" smtClean="0"/>
              <a:t>!</a:t>
            </a:r>
          </a:p>
          <a:p>
            <a:pPr marL="171450" indent="-171450">
              <a:buFontTx/>
              <a:buChar char="-"/>
            </a:pPr>
            <a:r>
              <a:rPr lang="nl-BE" baseline="0" dirty="0" err="1" smtClean="0"/>
              <a:t>Playing</a:t>
            </a:r>
            <a:r>
              <a:rPr lang="nl-BE" baseline="0" dirty="0" smtClean="0"/>
              <a:t> is </a:t>
            </a:r>
            <a:r>
              <a:rPr lang="nl-BE" baseline="0" dirty="0" err="1" smtClean="0"/>
              <a:t>for</a:t>
            </a:r>
            <a:r>
              <a:rPr lang="nl-BE" baseline="0" dirty="0" smtClean="0"/>
              <a:t> </a:t>
            </a:r>
            <a:r>
              <a:rPr lang="nl-BE" baseline="0" dirty="0" err="1" smtClean="0"/>
              <a:t>all</a:t>
            </a:r>
            <a:r>
              <a:rPr lang="nl-BE" baseline="0" dirty="0" smtClean="0"/>
              <a:t> </a:t>
            </a:r>
            <a:r>
              <a:rPr lang="nl-BE" baseline="0" dirty="0" err="1" smtClean="0"/>
              <a:t>ages</a:t>
            </a:r>
            <a:r>
              <a:rPr lang="nl-BE" baseline="0" dirty="0" smtClean="0"/>
              <a:t>… </a:t>
            </a:r>
            <a:r>
              <a:rPr lang="nl-BE" baseline="0" dirty="0" err="1" smtClean="0"/>
              <a:t>Not</a:t>
            </a:r>
            <a:r>
              <a:rPr lang="nl-BE" baseline="0" dirty="0" smtClean="0"/>
              <a:t> </a:t>
            </a:r>
            <a:r>
              <a:rPr lang="nl-BE" baseline="0" dirty="0" err="1" smtClean="0"/>
              <a:t>just</a:t>
            </a:r>
            <a:r>
              <a:rPr lang="nl-BE" baseline="0" dirty="0" smtClean="0"/>
              <a:t> video games, but </a:t>
            </a:r>
            <a:r>
              <a:rPr lang="nl-BE" baseline="0" dirty="0" err="1" smtClean="0"/>
              <a:t>all</a:t>
            </a:r>
            <a:r>
              <a:rPr lang="nl-BE" baseline="0" dirty="0" smtClean="0"/>
              <a:t> kinds of outdoor </a:t>
            </a:r>
            <a:r>
              <a:rPr lang="nl-BE" baseline="0" dirty="0" err="1" smtClean="0"/>
              <a:t>fun</a:t>
            </a:r>
            <a:r>
              <a:rPr lang="nl-BE" baseline="0" dirty="0" smtClean="0"/>
              <a:t> as well.</a:t>
            </a:r>
          </a:p>
          <a:p>
            <a:pPr marL="171450" indent="-171450">
              <a:buFontTx/>
              <a:buChar char="-"/>
            </a:pPr>
            <a:r>
              <a:rPr lang="nl-BE" baseline="0" dirty="0" err="1" smtClean="0"/>
              <a:t>They</a:t>
            </a:r>
            <a:r>
              <a:rPr lang="nl-BE" baseline="0" dirty="0" smtClean="0"/>
              <a:t> are </a:t>
            </a:r>
            <a:r>
              <a:rPr lang="nl-BE" baseline="0" dirty="0" err="1" smtClean="0"/>
              <a:t>looking</a:t>
            </a:r>
            <a:r>
              <a:rPr lang="nl-BE" baseline="0" dirty="0" smtClean="0"/>
              <a:t> </a:t>
            </a:r>
            <a:r>
              <a:rPr lang="nl-BE" baseline="0" dirty="0" err="1" smtClean="0"/>
              <a:t>for</a:t>
            </a:r>
            <a:r>
              <a:rPr lang="nl-BE" baseline="0" dirty="0" smtClean="0"/>
              <a:t> </a:t>
            </a:r>
            <a:r>
              <a:rPr lang="nl-BE" baseline="0" dirty="0" err="1" smtClean="0"/>
              <a:t>excitement</a:t>
            </a:r>
            <a:r>
              <a:rPr lang="nl-BE" baseline="0" dirty="0" smtClean="0"/>
              <a:t>: </a:t>
            </a:r>
            <a:r>
              <a:rPr lang="nl-BE" baseline="0" dirty="0" err="1" smtClean="0"/>
              <a:t>not</a:t>
            </a:r>
            <a:r>
              <a:rPr lang="nl-BE" baseline="0" dirty="0" smtClean="0"/>
              <a:t> </a:t>
            </a:r>
            <a:r>
              <a:rPr lang="nl-BE" baseline="0" dirty="0" err="1" smtClean="0"/>
              <a:t>just</a:t>
            </a:r>
            <a:r>
              <a:rPr lang="nl-BE" baseline="0" dirty="0" smtClean="0"/>
              <a:t> kicks </a:t>
            </a:r>
            <a:r>
              <a:rPr lang="nl-BE" baseline="0" dirty="0" err="1" smtClean="0"/>
              <a:t>and</a:t>
            </a:r>
            <a:r>
              <a:rPr lang="nl-BE" baseline="0" dirty="0" smtClean="0"/>
              <a:t> extreme, </a:t>
            </a:r>
            <a:r>
              <a:rPr lang="nl-BE" baseline="0" dirty="0" err="1" smtClean="0"/>
              <a:t>also</a:t>
            </a:r>
            <a:r>
              <a:rPr lang="nl-BE" baseline="0" dirty="0" smtClean="0"/>
              <a:t> </a:t>
            </a:r>
            <a:r>
              <a:rPr lang="nl-BE" baseline="0" dirty="0" err="1" smtClean="0"/>
              <a:t>inspiring</a:t>
            </a:r>
            <a:r>
              <a:rPr lang="nl-BE" baseline="0" dirty="0" smtClean="0"/>
              <a:t> </a:t>
            </a:r>
            <a:r>
              <a:rPr lang="nl-BE" baseline="0" dirty="0" err="1" smtClean="0"/>
              <a:t>and</a:t>
            </a:r>
            <a:r>
              <a:rPr lang="nl-BE" baseline="0" dirty="0" smtClean="0"/>
              <a:t> </a:t>
            </a:r>
            <a:r>
              <a:rPr lang="nl-BE" baseline="0" dirty="0" err="1" smtClean="0"/>
              <a:t>stimulating</a:t>
            </a:r>
            <a:r>
              <a:rPr lang="nl-BE" baseline="0" dirty="0" smtClean="0"/>
              <a:t> </a:t>
            </a:r>
            <a:r>
              <a:rPr lang="nl-BE" baseline="0" dirty="0" err="1" smtClean="0"/>
              <a:t>experiences</a:t>
            </a:r>
            <a:endParaRPr lang="nl-BE" baseline="0" dirty="0" smtClean="0"/>
          </a:p>
          <a:p>
            <a:pPr marL="171450" indent="-171450">
              <a:buFontTx/>
              <a:buChar char="-"/>
            </a:pPr>
            <a:r>
              <a:rPr lang="nl-BE" baseline="0" dirty="0" smtClean="0"/>
              <a:t>But at the end of the </a:t>
            </a:r>
            <a:r>
              <a:rPr lang="nl-BE" baseline="0" dirty="0" err="1" smtClean="0"/>
              <a:t>day</a:t>
            </a:r>
            <a:r>
              <a:rPr lang="nl-BE" baseline="0" dirty="0" smtClean="0"/>
              <a:t>, </a:t>
            </a:r>
            <a:r>
              <a:rPr lang="nl-BE" baseline="0" dirty="0" err="1" smtClean="0"/>
              <a:t>they</a:t>
            </a:r>
            <a:r>
              <a:rPr lang="nl-BE" baseline="0" dirty="0" smtClean="0"/>
              <a:t> </a:t>
            </a:r>
            <a:r>
              <a:rPr lang="nl-BE" baseline="0" dirty="0" err="1" smtClean="0"/>
              <a:t>need</a:t>
            </a:r>
            <a:r>
              <a:rPr lang="nl-BE" baseline="0" dirty="0" smtClean="0"/>
              <a:t> </a:t>
            </a:r>
            <a:r>
              <a:rPr lang="nl-BE" baseline="0" dirty="0" err="1" smtClean="0"/>
              <a:t>to</a:t>
            </a:r>
            <a:r>
              <a:rPr lang="nl-BE" baseline="0" dirty="0" smtClean="0"/>
              <a:t> let go of </a:t>
            </a:r>
            <a:r>
              <a:rPr lang="nl-BE" baseline="0" dirty="0" err="1" smtClean="0"/>
              <a:t>their</a:t>
            </a:r>
            <a:r>
              <a:rPr lang="nl-BE" baseline="0" dirty="0" smtClean="0"/>
              <a:t> busy lifestyle </a:t>
            </a:r>
            <a:r>
              <a:rPr lang="nl-BE" baseline="0" dirty="0" err="1" smtClean="0"/>
              <a:t>and</a:t>
            </a:r>
            <a:r>
              <a:rPr lang="nl-BE" baseline="0" dirty="0" smtClean="0"/>
              <a:t> kick back</a:t>
            </a:r>
          </a:p>
          <a:p>
            <a:pPr marL="171450" indent="-171450">
              <a:buFontTx/>
              <a:buChar char="-"/>
            </a:pPr>
            <a:endParaRPr lang="nl-BE" baseline="0" dirty="0" smtClean="0"/>
          </a:p>
          <a:p>
            <a:pPr marL="171450" indent="-171450">
              <a:buFontTx/>
              <a:buChar char="-"/>
            </a:pPr>
            <a:endParaRPr lang="nl-BE" baseline="0" dirty="0" smtClean="0"/>
          </a:p>
          <a:p>
            <a:pPr marL="171450" indent="-171450">
              <a:buFontTx/>
              <a:buChar char="-"/>
            </a:pPr>
            <a:endParaRPr lang="nl-BE" dirty="0"/>
          </a:p>
        </p:txBody>
      </p:sp>
      <p:sp>
        <p:nvSpPr>
          <p:cNvPr id="4" name="Tijdelijke aanduiding voor dianummer 3"/>
          <p:cNvSpPr>
            <a:spLocks noGrp="1"/>
          </p:cNvSpPr>
          <p:nvPr>
            <p:ph type="sldNum" sz="quarter" idx="10"/>
          </p:nvPr>
        </p:nvSpPr>
        <p:spPr/>
        <p:txBody>
          <a:bodyPr/>
          <a:lstStyle/>
          <a:p>
            <a:fld id="{FA669F71-EDEA-4DA0-95A3-BA03B91A4B95}" type="slidenum">
              <a:rPr lang="en-US" smtClean="0"/>
              <a:pPr/>
              <a:t>14</a:t>
            </a:fld>
            <a:endParaRPr lang="en-US"/>
          </a:p>
        </p:txBody>
      </p:sp>
    </p:spTree>
    <p:extLst>
      <p:ext uri="{BB962C8B-B14F-4D97-AF65-F5344CB8AC3E}">
        <p14:creationId xmlns:p14="http://schemas.microsoft.com/office/powerpoint/2010/main" val="574149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baseline="0" dirty="0" smtClean="0"/>
              <a:t>In </a:t>
            </a:r>
            <a:r>
              <a:rPr lang="nl-BE" baseline="0" dirty="0" err="1" smtClean="0"/>
              <a:t>one</a:t>
            </a:r>
            <a:r>
              <a:rPr lang="nl-BE" baseline="0" dirty="0" smtClean="0"/>
              <a:t> of </a:t>
            </a:r>
            <a:r>
              <a:rPr lang="nl-BE" baseline="0" dirty="0" err="1" smtClean="0"/>
              <a:t>our</a:t>
            </a:r>
            <a:r>
              <a:rPr lang="nl-BE" baseline="0" dirty="0" smtClean="0"/>
              <a:t> research </a:t>
            </a:r>
            <a:r>
              <a:rPr lang="nl-BE" baseline="0" dirty="0" err="1" smtClean="0"/>
              <a:t>initiatives</a:t>
            </a:r>
            <a:r>
              <a:rPr lang="nl-BE" baseline="0" dirty="0" smtClean="0"/>
              <a:t> (PPM), we </a:t>
            </a:r>
            <a:r>
              <a:rPr lang="nl-BE" baseline="0" dirty="0" err="1" smtClean="0"/>
              <a:t>were</a:t>
            </a:r>
            <a:r>
              <a:rPr lang="nl-BE" baseline="0" dirty="0" smtClean="0"/>
              <a:t> </a:t>
            </a:r>
            <a:r>
              <a:rPr lang="nl-BE" baseline="0" dirty="0" err="1" smtClean="0"/>
              <a:t>able</a:t>
            </a:r>
            <a:r>
              <a:rPr lang="nl-BE" baseline="0" dirty="0" smtClean="0"/>
              <a:t> </a:t>
            </a:r>
            <a:r>
              <a:rPr lang="nl-BE" baseline="0" dirty="0" err="1" smtClean="0"/>
              <a:t>to</a:t>
            </a:r>
            <a:r>
              <a:rPr lang="nl-BE" baseline="0" dirty="0" smtClean="0"/>
              <a:t> </a:t>
            </a:r>
            <a:r>
              <a:rPr lang="nl-BE" baseline="0" dirty="0" err="1" smtClean="0"/>
              <a:t>ask</a:t>
            </a:r>
            <a:r>
              <a:rPr lang="nl-BE" baseline="0" dirty="0" smtClean="0"/>
              <a:t> the target </a:t>
            </a:r>
            <a:r>
              <a:rPr lang="nl-BE" baseline="0" dirty="0" err="1" smtClean="0"/>
              <a:t>group</a:t>
            </a:r>
            <a:r>
              <a:rPr lang="nl-BE" baseline="0" dirty="0" smtClean="0"/>
              <a:t> </a:t>
            </a:r>
            <a:r>
              <a:rPr lang="nl-BE" baseline="0" dirty="0" err="1" smtClean="0"/>
              <a:t>what</a:t>
            </a:r>
            <a:r>
              <a:rPr lang="nl-BE" baseline="0" dirty="0" smtClean="0"/>
              <a:t> </a:t>
            </a:r>
            <a:r>
              <a:rPr lang="nl-BE" baseline="0" dirty="0" err="1" smtClean="0"/>
              <a:t>they</a:t>
            </a:r>
            <a:r>
              <a:rPr lang="nl-BE" baseline="0" dirty="0" smtClean="0"/>
              <a:t> </a:t>
            </a:r>
            <a:r>
              <a:rPr lang="nl-BE" baseline="0" dirty="0" err="1" smtClean="0"/>
              <a:t>expect</a:t>
            </a:r>
            <a:r>
              <a:rPr lang="nl-BE" baseline="0" dirty="0" smtClean="0"/>
              <a:t> of different types of media. </a:t>
            </a:r>
          </a:p>
          <a:p>
            <a:pPr marL="0" indent="0">
              <a:buFontTx/>
              <a:buNone/>
            </a:pPr>
            <a:r>
              <a:rPr lang="nl-BE" baseline="0" dirty="0" err="1" smtClean="0"/>
              <a:t>And</a:t>
            </a:r>
            <a:r>
              <a:rPr lang="nl-BE" baseline="0" dirty="0" smtClean="0"/>
              <a:t> </a:t>
            </a:r>
            <a:r>
              <a:rPr lang="nl-BE" baseline="0" dirty="0" err="1" smtClean="0"/>
              <a:t>some</a:t>
            </a:r>
            <a:r>
              <a:rPr lang="nl-BE" baseline="0" dirty="0" smtClean="0"/>
              <a:t> </a:t>
            </a:r>
            <a:r>
              <a:rPr lang="nl-BE" baseline="0" dirty="0" err="1" smtClean="0"/>
              <a:t>definite</a:t>
            </a:r>
            <a:r>
              <a:rPr lang="nl-BE" baseline="0" dirty="0" smtClean="0"/>
              <a:t> trends </a:t>
            </a:r>
            <a:r>
              <a:rPr lang="nl-BE" baseline="0" dirty="0" err="1" smtClean="0"/>
              <a:t>became</a:t>
            </a:r>
            <a:r>
              <a:rPr lang="nl-BE" baseline="0" dirty="0" smtClean="0"/>
              <a:t> </a:t>
            </a:r>
            <a:r>
              <a:rPr lang="nl-BE" baseline="0" dirty="0" err="1" smtClean="0"/>
              <a:t>quite</a:t>
            </a:r>
            <a:r>
              <a:rPr lang="nl-BE" baseline="0" dirty="0" smtClean="0"/>
              <a:t> </a:t>
            </a:r>
            <a:r>
              <a:rPr lang="nl-BE" baseline="0" dirty="0" err="1" smtClean="0"/>
              <a:t>clear</a:t>
            </a:r>
            <a:r>
              <a:rPr lang="nl-BE" baseline="0" dirty="0" smtClean="0"/>
              <a:t> </a:t>
            </a:r>
            <a:r>
              <a:rPr lang="nl-BE" baseline="0" dirty="0" err="1" smtClean="0"/>
              <a:t>about</a:t>
            </a:r>
            <a:r>
              <a:rPr lang="nl-BE" baseline="0" dirty="0" smtClean="0"/>
              <a:t> </a:t>
            </a:r>
            <a:r>
              <a:rPr lang="nl-BE" baseline="0" dirty="0" err="1" smtClean="0"/>
              <a:t>what</a:t>
            </a:r>
            <a:r>
              <a:rPr lang="nl-BE" baseline="0" dirty="0" smtClean="0"/>
              <a:t> we </a:t>
            </a:r>
            <a:r>
              <a:rPr lang="nl-BE" baseline="0" dirty="0" err="1" smtClean="0"/>
              <a:t>should</a:t>
            </a:r>
            <a:r>
              <a:rPr lang="nl-BE" baseline="0" dirty="0" smtClean="0"/>
              <a:t> </a:t>
            </a:r>
            <a:r>
              <a:rPr lang="nl-BE" baseline="0" dirty="0" err="1" smtClean="0"/>
              <a:t>bring</a:t>
            </a:r>
            <a:r>
              <a:rPr lang="nl-BE" baseline="0" dirty="0" smtClean="0"/>
              <a:t> </a:t>
            </a:r>
            <a:r>
              <a:rPr lang="nl-BE" baseline="0" dirty="0" err="1" smtClean="0"/>
              <a:t>to</a:t>
            </a:r>
            <a:r>
              <a:rPr lang="nl-BE" baseline="0" dirty="0" smtClean="0"/>
              <a:t> </a:t>
            </a:r>
            <a:r>
              <a:rPr lang="nl-BE" baseline="0" dirty="0" err="1" smtClean="0"/>
              <a:t>them</a:t>
            </a:r>
            <a:r>
              <a:rPr lang="nl-BE" baseline="0" dirty="0" smtClean="0"/>
              <a:t> on </a:t>
            </a:r>
            <a:r>
              <a:rPr lang="nl-BE" baseline="0" dirty="0" err="1" smtClean="0"/>
              <a:t>an</a:t>
            </a:r>
            <a:r>
              <a:rPr lang="nl-BE" baseline="0" dirty="0" smtClean="0"/>
              <a:t> </a:t>
            </a:r>
            <a:r>
              <a:rPr lang="nl-BE" baseline="0" dirty="0" err="1" smtClean="0"/>
              <a:t>ideal</a:t>
            </a:r>
            <a:r>
              <a:rPr lang="nl-BE" baseline="0" dirty="0" smtClean="0"/>
              <a:t> radio, tv </a:t>
            </a:r>
            <a:r>
              <a:rPr lang="nl-BE" baseline="0" dirty="0" err="1" smtClean="0"/>
              <a:t>and</a:t>
            </a:r>
            <a:r>
              <a:rPr lang="nl-BE" baseline="0" dirty="0" smtClean="0"/>
              <a:t> online </a:t>
            </a:r>
            <a:r>
              <a:rPr lang="nl-BE" baseline="0" dirty="0" err="1" smtClean="0"/>
              <a:t>channel</a:t>
            </a:r>
            <a:r>
              <a:rPr lang="nl-BE" baseline="0" dirty="0" smtClean="0"/>
              <a:t>.</a:t>
            </a:r>
          </a:p>
          <a:p>
            <a:pPr marL="0" indent="0">
              <a:buFontTx/>
              <a:buNone/>
            </a:pPr>
            <a:endParaRPr lang="nl-BE" dirty="0" smtClean="0"/>
          </a:p>
          <a:p>
            <a:pPr marL="0" indent="0">
              <a:buFontTx/>
              <a:buNone/>
            </a:pPr>
            <a:r>
              <a:rPr lang="nl-BE" dirty="0" smtClean="0"/>
              <a:t>But of course,</a:t>
            </a:r>
            <a:r>
              <a:rPr lang="nl-BE" baseline="0" dirty="0" smtClean="0"/>
              <a:t> </a:t>
            </a:r>
            <a:r>
              <a:rPr lang="nl-BE" baseline="0" dirty="0" err="1" smtClean="0"/>
              <a:t>not</a:t>
            </a:r>
            <a:r>
              <a:rPr lang="nl-BE" baseline="0" dirty="0" smtClean="0"/>
              <a:t> </a:t>
            </a:r>
            <a:r>
              <a:rPr lang="nl-BE" baseline="0" dirty="0" err="1" smtClean="0"/>
              <a:t>every</a:t>
            </a:r>
            <a:r>
              <a:rPr lang="nl-BE" baseline="0" dirty="0" smtClean="0"/>
              <a:t> </a:t>
            </a:r>
            <a:r>
              <a:rPr lang="nl-BE" baseline="0" dirty="0" err="1" smtClean="0"/>
              <a:t>young</a:t>
            </a:r>
            <a:r>
              <a:rPr lang="nl-BE" baseline="0" dirty="0" smtClean="0"/>
              <a:t> person is the </a:t>
            </a:r>
            <a:r>
              <a:rPr lang="nl-BE" baseline="0" dirty="0" err="1" smtClean="0"/>
              <a:t>same</a:t>
            </a:r>
            <a:r>
              <a:rPr lang="nl-BE" baseline="0" dirty="0" smtClean="0"/>
              <a:t>, </a:t>
            </a:r>
            <a:r>
              <a:rPr lang="nl-BE" baseline="0" dirty="0" err="1" smtClean="0"/>
              <a:t>so</a:t>
            </a:r>
            <a:r>
              <a:rPr lang="nl-BE" baseline="0" dirty="0" smtClean="0"/>
              <a:t> we </a:t>
            </a:r>
            <a:r>
              <a:rPr lang="nl-BE" baseline="0" dirty="0" err="1" smtClean="0"/>
              <a:t>weren’t</a:t>
            </a:r>
            <a:r>
              <a:rPr lang="nl-BE" baseline="0" dirty="0" smtClean="0"/>
              <a:t> </a:t>
            </a:r>
            <a:r>
              <a:rPr lang="nl-BE" baseline="0" dirty="0" err="1" smtClean="0"/>
              <a:t>about</a:t>
            </a:r>
            <a:r>
              <a:rPr lang="nl-BE" baseline="0" dirty="0" smtClean="0"/>
              <a:t> </a:t>
            </a:r>
            <a:r>
              <a:rPr lang="nl-BE" baseline="0" dirty="0" err="1" smtClean="0"/>
              <a:t>to</a:t>
            </a:r>
            <a:r>
              <a:rPr lang="nl-BE" baseline="0" dirty="0" smtClean="0"/>
              <a:t> make </a:t>
            </a:r>
            <a:r>
              <a:rPr lang="nl-BE" baseline="0" dirty="0" err="1" smtClean="0"/>
              <a:t>one</a:t>
            </a:r>
            <a:r>
              <a:rPr lang="nl-BE" baseline="0" dirty="0" smtClean="0"/>
              <a:t> ‘</a:t>
            </a:r>
            <a:r>
              <a:rPr lang="nl-BE" baseline="0" dirty="0" err="1" smtClean="0"/>
              <a:t>youth</a:t>
            </a:r>
            <a:r>
              <a:rPr lang="nl-BE" baseline="0" dirty="0" smtClean="0"/>
              <a:t>’ station, </a:t>
            </a:r>
            <a:r>
              <a:rPr lang="nl-BE" baseline="0" dirty="0" err="1" smtClean="0"/>
              <a:t>for</a:t>
            </a:r>
            <a:r>
              <a:rPr lang="nl-BE" baseline="0" dirty="0" smtClean="0"/>
              <a:t> </a:t>
            </a:r>
            <a:r>
              <a:rPr lang="nl-BE" baseline="0" dirty="0" err="1" smtClean="0"/>
              <a:t>éveryone</a:t>
            </a:r>
            <a:r>
              <a:rPr lang="nl-BE" baseline="0" dirty="0" smtClean="0"/>
              <a:t>, take </a:t>
            </a:r>
            <a:r>
              <a:rPr lang="nl-BE" baseline="0" dirty="0" err="1" smtClean="0"/>
              <a:t>it</a:t>
            </a:r>
            <a:r>
              <a:rPr lang="nl-BE" baseline="0" dirty="0" smtClean="0"/>
              <a:t> or </a:t>
            </a:r>
            <a:r>
              <a:rPr lang="nl-BE" baseline="0" dirty="0" err="1" smtClean="0"/>
              <a:t>leave</a:t>
            </a:r>
            <a:r>
              <a:rPr lang="nl-BE" baseline="0" dirty="0" smtClean="0"/>
              <a:t> it. At </a:t>
            </a:r>
            <a:r>
              <a:rPr lang="nl-BE" baseline="0" dirty="0" err="1" smtClean="0"/>
              <a:t>least</a:t>
            </a:r>
            <a:r>
              <a:rPr lang="nl-BE" baseline="0" dirty="0" smtClean="0"/>
              <a:t>, </a:t>
            </a:r>
            <a:r>
              <a:rPr lang="nl-BE" baseline="0" dirty="0" err="1" smtClean="0"/>
              <a:t>that’s</a:t>
            </a:r>
            <a:r>
              <a:rPr lang="nl-BE" baseline="0" dirty="0" smtClean="0"/>
              <a:t> </a:t>
            </a:r>
            <a:r>
              <a:rPr lang="nl-BE" baseline="0" dirty="0" err="1" smtClean="0"/>
              <a:t>what</a:t>
            </a:r>
            <a:r>
              <a:rPr lang="nl-BE" baseline="0" dirty="0" smtClean="0"/>
              <a:t> </a:t>
            </a:r>
            <a:r>
              <a:rPr lang="nl-BE" baseline="0" dirty="0" err="1" smtClean="0"/>
              <a:t>some</a:t>
            </a:r>
            <a:r>
              <a:rPr lang="nl-BE" baseline="0" dirty="0" smtClean="0"/>
              <a:t> </a:t>
            </a:r>
            <a:r>
              <a:rPr lang="nl-BE" baseline="0" dirty="0" err="1" smtClean="0"/>
              <a:t>other</a:t>
            </a:r>
            <a:r>
              <a:rPr lang="nl-BE" baseline="0" dirty="0" smtClean="0"/>
              <a:t> research </a:t>
            </a:r>
            <a:r>
              <a:rPr lang="nl-BE" baseline="0" dirty="0" err="1" smtClean="0"/>
              <a:t>told</a:t>
            </a:r>
            <a:r>
              <a:rPr lang="nl-BE" baseline="0" dirty="0" smtClean="0"/>
              <a:t> </a:t>
            </a:r>
            <a:r>
              <a:rPr lang="nl-BE" baseline="0" dirty="0" err="1" smtClean="0"/>
              <a:t>us</a:t>
            </a:r>
            <a:r>
              <a:rPr lang="nl-BE" baseline="0" dirty="0" smtClean="0"/>
              <a:t>…</a:t>
            </a:r>
          </a:p>
          <a:p>
            <a:pPr marL="0" indent="0">
              <a:buFontTx/>
              <a:buNone/>
            </a:pPr>
            <a:endParaRPr lang="nl-BE" dirty="0" smtClean="0"/>
          </a:p>
        </p:txBody>
      </p:sp>
      <p:sp>
        <p:nvSpPr>
          <p:cNvPr id="4" name="Tijdelijke aanduiding voor dianummer 3"/>
          <p:cNvSpPr>
            <a:spLocks noGrp="1"/>
          </p:cNvSpPr>
          <p:nvPr>
            <p:ph type="sldNum" sz="quarter" idx="10"/>
          </p:nvPr>
        </p:nvSpPr>
        <p:spPr/>
        <p:txBody>
          <a:bodyPr/>
          <a:lstStyle/>
          <a:p>
            <a:fld id="{FA669F71-EDEA-4DA0-95A3-BA03B91A4B95}" type="slidenum">
              <a:rPr lang="en-US" smtClean="0"/>
              <a:pPr/>
              <a:t>15</a:t>
            </a:fld>
            <a:endParaRPr lang="en-US"/>
          </a:p>
        </p:txBody>
      </p:sp>
    </p:spTree>
    <p:extLst>
      <p:ext uri="{BB962C8B-B14F-4D97-AF65-F5344CB8AC3E}">
        <p14:creationId xmlns:p14="http://schemas.microsoft.com/office/powerpoint/2010/main" val="574149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solidFill>
                  <a:schemeClr val="bg1"/>
                </a:solidFill>
              </a:rPr>
              <a:t>This</a:t>
            </a:r>
            <a:r>
              <a:rPr lang="nl-BE" dirty="0" smtClean="0">
                <a:solidFill>
                  <a:schemeClr val="bg1"/>
                </a:solidFill>
              </a:rPr>
              <a:t> is </a:t>
            </a:r>
            <a:r>
              <a:rPr lang="nl-BE" dirty="0" err="1" smtClean="0">
                <a:solidFill>
                  <a:schemeClr val="bg1"/>
                </a:solidFill>
              </a:rPr>
              <a:t>our</a:t>
            </a:r>
            <a:r>
              <a:rPr lang="nl-BE" dirty="0" smtClean="0">
                <a:solidFill>
                  <a:schemeClr val="bg1"/>
                </a:solidFill>
              </a:rPr>
              <a:t> ‘media </a:t>
            </a:r>
            <a:r>
              <a:rPr lang="nl-BE" dirty="0" err="1" smtClean="0">
                <a:solidFill>
                  <a:schemeClr val="bg1"/>
                </a:solidFill>
              </a:rPr>
              <a:t>chart</a:t>
            </a:r>
            <a:r>
              <a:rPr lang="nl-BE" dirty="0" smtClean="0">
                <a:solidFill>
                  <a:schemeClr val="bg1"/>
                </a:solidFill>
              </a:rPr>
              <a:t>’, </a:t>
            </a:r>
            <a:r>
              <a:rPr lang="nl-BE" dirty="0" err="1" smtClean="0">
                <a:solidFill>
                  <a:schemeClr val="bg1"/>
                </a:solidFill>
              </a:rPr>
              <a:t>it</a:t>
            </a:r>
            <a:r>
              <a:rPr lang="nl-BE" dirty="0" smtClean="0">
                <a:solidFill>
                  <a:schemeClr val="bg1"/>
                </a:solidFill>
              </a:rPr>
              <a:t> plots the different </a:t>
            </a:r>
            <a:r>
              <a:rPr lang="nl-BE" dirty="0" err="1" smtClean="0">
                <a:solidFill>
                  <a:schemeClr val="bg1"/>
                </a:solidFill>
              </a:rPr>
              <a:t>motivations</a:t>
            </a:r>
            <a:r>
              <a:rPr lang="nl-BE" baseline="0" dirty="0" smtClean="0">
                <a:solidFill>
                  <a:schemeClr val="bg1"/>
                </a:solidFill>
              </a:rPr>
              <a:t> </a:t>
            </a:r>
            <a:r>
              <a:rPr lang="nl-BE" baseline="0" dirty="0" err="1" smtClean="0">
                <a:solidFill>
                  <a:schemeClr val="bg1"/>
                </a:solidFill>
              </a:rPr>
              <a:t>and</a:t>
            </a:r>
            <a:r>
              <a:rPr lang="nl-BE" baseline="0" dirty="0" smtClean="0">
                <a:solidFill>
                  <a:schemeClr val="bg1"/>
                </a:solidFill>
              </a:rPr>
              <a:t> </a:t>
            </a:r>
            <a:r>
              <a:rPr lang="nl-BE" baseline="0" dirty="0" err="1" smtClean="0">
                <a:solidFill>
                  <a:schemeClr val="bg1"/>
                </a:solidFill>
              </a:rPr>
              <a:t>thus</a:t>
            </a:r>
            <a:r>
              <a:rPr lang="nl-BE" baseline="0" dirty="0" smtClean="0">
                <a:solidFill>
                  <a:schemeClr val="bg1"/>
                </a:solidFill>
              </a:rPr>
              <a:t> </a:t>
            </a:r>
            <a:r>
              <a:rPr lang="nl-BE" baseline="0" dirty="0" err="1" smtClean="0">
                <a:solidFill>
                  <a:schemeClr val="bg1"/>
                </a:solidFill>
              </a:rPr>
              <a:t>expectations</a:t>
            </a:r>
            <a:r>
              <a:rPr lang="nl-BE" baseline="0" dirty="0" smtClean="0">
                <a:solidFill>
                  <a:schemeClr val="bg1"/>
                </a:solidFill>
              </a:rPr>
              <a:t> a person </a:t>
            </a:r>
            <a:r>
              <a:rPr lang="nl-BE" baseline="0" dirty="0" err="1" smtClean="0">
                <a:solidFill>
                  <a:schemeClr val="bg1"/>
                </a:solidFill>
              </a:rPr>
              <a:t>might</a:t>
            </a:r>
            <a:r>
              <a:rPr lang="nl-BE" baseline="0" dirty="0" smtClean="0">
                <a:solidFill>
                  <a:schemeClr val="bg1"/>
                </a:solidFill>
              </a:rPr>
              <a:t> have </a:t>
            </a:r>
            <a:r>
              <a:rPr lang="nl-BE" baseline="0" dirty="0" err="1" smtClean="0">
                <a:solidFill>
                  <a:schemeClr val="bg1"/>
                </a:solidFill>
              </a:rPr>
              <a:t>when</a:t>
            </a:r>
            <a:r>
              <a:rPr lang="nl-BE" baseline="0" dirty="0" smtClean="0">
                <a:solidFill>
                  <a:schemeClr val="bg1"/>
                </a:solidFill>
              </a:rPr>
              <a:t> </a:t>
            </a:r>
            <a:r>
              <a:rPr lang="nl-BE" baseline="0" dirty="0" err="1" smtClean="0">
                <a:solidFill>
                  <a:schemeClr val="bg1"/>
                </a:solidFill>
              </a:rPr>
              <a:t>consuming</a:t>
            </a:r>
            <a:r>
              <a:rPr lang="nl-BE" baseline="0" dirty="0" smtClean="0">
                <a:solidFill>
                  <a:schemeClr val="bg1"/>
                </a:solidFill>
              </a:rPr>
              <a:t> media. We </a:t>
            </a:r>
            <a:r>
              <a:rPr lang="nl-BE" baseline="0" dirty="0" err="1" smtClean="0">
                <a:solidFill>
                  <a:schemeClr val="bg1"/>
                </a:solidFill>
              </a:rPr>
              <a:t>use</a:t>
            </a:r>
            <a:r>
              <a:rPr lang="nl-BE" baseline="0" dirty="0" smtClean="0">
                <a:solidFill>
                  <a:schemeClr val="bg1"/>
                </a:solidFill>
              </a:rPr>
              <a:t> </a:t>
            </a:r>
            <a:r>
              <a:rPr lang="nl-BE" baseline="0" dirty="0" err="1" smtClean="0">
                <a:solidFill>
                  <a:schemeClr val="bg1"/>
                </a:solidFill>
              </a:rPr>
              <a:t>it</a:t>
            </a:r>
            <a:r>
              <a:rPr lang="nl-BE" baseline="0" dirty="0" smtClean="0">
                <a:solidFill>
                  <a:schemeClr val="bg1"/>
                </a:solidFill>
              </a:rPr>
              <a:t> </a:t>
            </a:r>
            <a:r>
              <a:rPr lang="nl-BE" baseline="0" dirty="0" err="1" smtClean="0">
                <a:solidFill>
                  <a:schemeClr val="bg1"/>
                </a:solidFill>
              </a:rPr>
              <a:t>to</a:t>
            </a:r>
            <a:r>
              <a:rPr lang="nl-BE" baseline="0" dirty="0" smtClean="0">
                <a:solidFill>
                  <a:schemeClr val="bg1"/>
                </a:solidFill>
              </a:rPr>
              <a:t> </a:t>
            </a:r>
            <a:r>
              <a:rPr lang="nl-BE" baseline="0" dirty="0" err="1" smtClean="0">
                <a:solidFill>
                  <a:schemeClr val="bg1"/>
                </a:solidFill>
              </a:rPr>
              <a:t>define</a:t>
            </a:r>
            <a:r>
              <a:rPr lang="nl-BE" baseline="0" dirty="0" smtClean="0">
                <a:solidFill>
                  <a:schemeClr val="bg1"/>
                </a:solidFill>
              </a:rPr>
              <a:t> </a:t>
            </a:r>
            <a:r>
              <a:rPr lang="nl-BE" baseline="0" dirty="0" err="1" smtClean="0">
                <a:solidFill>
                  <a:schemeClr val="bg1"/>
                </a:solidFill>
              </a:rPr>
              <a:t>our</a:t>
            </a:r>
            <a:r>
              <a:rPr lang="nl-BE" baseline="0" dirty="0" smtClean="0">
                <a:solidFill>
                  <a:schemeClr val="bg1"/>
                </a:solidFill>
              </a:rPr>
              <a:t> target </a:t>
            </a:r>
            <a:r>
              <a:rPr lang="nl-BE" baseline="0" dirty="0" err="1" smtClean="0">
                <a:solidFill>
                  <a:schemeClr val="bg1"/>
                </a:solidFill>
              </a:rPr>
              <a:t>groups</a:t>
            </a:r>
            <a:r>
              <a:rPr lang="nl-BE" baseline="0" dirty="0" smtClean="0">
                <a:solidFill>
                  <a:schemeClr val="bg1"/>
                </a:solidFill>
              </a:rPr>
              <a:t> </a:t>
            </a:r>
            <a:r>
              <a:rPr lang="nl-BE" baseline="0" dirty="0" err="1" smtClean="0">
                <a:solidFill>
                  <a:schemeClr val="bg1"/>
                </a:solidFill>
              </a:rPr>
              <a:t>and</a:t>
            </a:r>
            <a:r>
              <a:rPr lang="nl-BE" baseline="0" dirty="0" smtClean="0">
                <a:solidFill>
                  <a:schemeClr val="bg1"/>
                </a:solidFill>
              </a:rPr>
              <a:t> </a:t>
            </a:r>
            <a:r>
              <a:rPr lang="nl-BE" baseline="0" dirty="0" err="1" smtClean="0">
                <a:solidFill>
                  <a:schemeClr val="bg1"/>
                </a:solidFill>
              </a:rPr>
              <a:t>position</a:t>
            </a:r>
            <a:r>
              <a:rPr lang="nl-BE" baseline="0" dirty="0" smtClean="0">
                <a:solidFill>
                  <a:schemeClr val="bg1"/>
                </a:solidFill>
              </a:rPr>
              <a:t> </a:t>
            </a:r>
            <a:r>
              <a:rPr lang="nl-BE" baseline="0" dirty="0" err="1" smtClean="0">
                <a:solidFill>
                  <a:schemeClr val="bg1"/>
                </a:solidFill>
              </a:rPr>
              <a:t>our</a:t>
            </a:r>
            <a:r>
              <a:rPr lang="nl-BE" baseline="0" dirty="0" smtClean="0">
                <a:solidFill>
                  <a:schemeClr val="bg1"/>
                </a:solidFill>
              </a:rPr>
              <a:t> </a:t>
            </a:r>
            <a:r>
              <a:rPr lang="nl-BE" baseline="0" dirty="0" err="1" smtClean="0">
                <a:solidFill>
                  <a:schemeClr val="bg1"/>
                </a:solidFill>
              </a:rPr>
              <a:t>brands</a:t>
            </a:r>
            <a:r>
              <a:rPr lang="nl-BE" baseline="0" dirty="0" smtClean="0">
                <a:solidFill>
                  <a:schemeClr val="bg1"/>
                </a:solidFill>
              </a:rPr>
              <a:t>. </a:t>
            </a:r>
            <a:r>
              <a:rPr lang="nl-BE" baseline="0" dirty="0" err="1" smtClean="0">
                <a:solidFill>
                  <a:schemeClr val="bg1"/>
                </a:solidFill>
              </a:rPr>
              <a:t>There’s</a:t>
            </a:r>
            <a:r>
              <a:rPr lang="nl-BE" baseline="0" dirty="0" smtClean="0">
                <a:solidFill>
                  <a:schemeClr val="bg1"/>
                </a:solidFill>
              </a:rPr>
              <a:t> a lot of research </a:t>
            </a:r>
            <a:r>
              <a:rPr lang="nl-BE" baseline="0" dirty="0" err="1" smtClean="0">
                <a:solidFill>
                  <a:schemeClr val="bg1"/>
                </a:solidFill>
              </a:rPr>
              <a:t>to</a:t>
            </a:r>
            <a:r>
              <a:rPr lang="nl-BE" baseline="0" dirty="0" smtClean="0">
                <a:solidFill>
                  <a:schemeClr val="bg1"/>
                </a:solidFill>
              </a:rPr>
              <a:t> back up </a:t>
            </a:r>
            <a:r>
              <a:rPr lang="nl-BE" baseline="0" dirty="0" err="1" smtClean="0">
                <a:solidFill>
                  <a:schemeClr val="bg1"/>
                </a:solidFill>
              </a:rPr>
              <a:t>this</a:t>
            </a:r>
            <a:r>
              <a:rPr lang="nl-BE" baseline="0" dirty="0" smtClean="0">
                <a:solidFill>
                  <a:schemeClr val="bg1"/>
                </a:solidFill>
              </a:rPr>
              <a:t> </a:t>
            </a:r>
            <a:r>
              <a:rPr lang="nl-BE" baseline="0" dirty="0" err="1" smtClean="0">
                <a:solidFill>
                  <a:schemeClr val="bg1"/>
                </a:solidFill>
              </a:rPr>
              <a:t>rather</a:t>
            </a:r>
            <a:r>
              <a:rPr lang="nl-BE" baseline="0" dirty="0" smtClean="0">
                <a:solidFill>
                  <a:schemeClr val="bg1"/>
                </a:solidFill>
              </a:rPr>
              <a:t> </a:t>
            </a:r>
            <a:r>
              <a:rPr lang="nl-BE" baseline="0" dirty="0" err="1" smtClean="0">
                <a:solidFill>
                  <a:schemeClr val="bg1"/>
                </a:solidFill>
              </a:rPr>
              <a:t>simplistic</a:t>
            </a:r>
            <a:r>
              <a:rPr lang="nl-BE" baseline="0" dirty="0" smtClean="0">
                <a:solidFill>
                  <a:schemeClr val="bg1"/>
                </a:solidFill>
              </a:rPr>
              <a:t> view, but </a:t>
            </a:r>
            <a:r>
              <a:rPr lang="nl-BE" baseline="0" dirty="0" err="1" smtClean="0">
                <a:solidFill>
                  <a:schemeClr val="bg1"/>
                </a:solidFill>
              </a:rPr>
              <a:t>let’s</a:t>
            </a:r>
            <a:r>
              <a:rPr lang="nl-BE" baseline="0" dirty="0" smtClean="0">
                <a:solidFill>
                  <a:schemeClr val="bg1"/>
                </a:solidFill>
              </a:rPr>
              <a:t> </a:t>
            </a:r>
            <a:r>
              <a:rPr lang="nl-BE" baseline="0" dirty="0" err="1" smtClean="0">
                <a:solidFill>
                  <a:schemeClr val="bg1"/>
                </a:solidFill>
              </a:rPr>
              <a:t>assume</a:t>
            </a:r>
            <a:r>
              <a:rPr lang="nl-BE" baseline="0" dirty="0" smtClean="0">
                <a:solidFill>
                  <a:schemeClr val="bg1"/>
                </a:solidFill>
              </a:rPr>
              <a:t> </a:t>
            </a:r>
            <a:r>
              <a:rPr lang="nl-BE" baseline="0" dirty="0" err="1" smtClean="0">
                <a:solidFill>
                  <a:schemeClr val="bg1"/>
                </a:solidFill>
              </a:rPr>
              <a:t>it</a:t>
            </a:r>
            <a:r>
              <a:rPr lang="nl-BE" baseline="0" dirty="0" smtClean="0">
                <a:solidFill>
                  <a:schemeClr val="bg1"/>
                </a:solidFill>
              </a:rPr>
              <a:t> </a:t>
            </a:r>
            <a:r>
              <a:rPr lang="nl-BE" baseline="0" dirty="0" err="1" smtClean="0">
                <a:solidFill>
                  <a:schemeClr val="bg1"/>
                </a:solidFill>
              </a:rPr>
              <a:t>basically</a:t>
            </a:r>
            <a:r>
              <a:rPr lang="nl-BE" baseline="0" dirty="0" smtClean="0">
                <a:solidFill>
                  <a:schemeClr val="bg1"/>
                </a:solidFill>
              </a:rPr>
              <a:t> </a:t>
            </a:r>
            <a:r>
              <a:rPr lang="nl-BE" baseline="0" dirty="0" err="1" smtClean="0">
                <a:solidFill>
                  <a:schemeClr val="bg1"/>
                </a:solidFill>
              </a:rPr>
              <a:t>boils</a:t>
            </a:r>
            <a:r>
              <a:rPr lang="nl-BE" baseline="0" dirty="0" smtClean="0">
                <a:solidFill>
                  <a:schemeClr val="bg1"/>
                </a:solidFill>
              </a:rPr>
              <a:t> down </a:t>
            </a:r>
            <a:r>
              <a:rPr lang="nl-BE" baseline="0" dirty="0" err="1" smtClean="0">
                <a:solidFill>
                  <a:schemeClr val="bg1"/>
                </a:solidFill>
              </a:rPr>
              <a:t>to</a:t>
            </a:r>
            <a:r>
              <a:rPr lang="nl-BE" baseline="0" dirty="0" smtClean="0">
                <a:solidFill>
                  <a:schemeClr val="bg1"/>
                </a:solidFill>
              </a:rPr>
              <a:t> </a:t>
            </a:r>
            <a:r>
              <a:rPr lang="nl-BE" baseline="0" dirty="0" err="1" smtClean="0">
                <a:solidFill>
                  <a:schemeClr val="bg1"/>
                </a:solidFill>
              </a:rPr>
              <a:t>this</a:t>
            </a:r>
            <a:r>
              <a:rPr lang="nl-BE" baseline="0" dirty="0" smtClean="0">
                <a:solidFill>
                  <a:schemeClr val="bg1"/>
                </a:solidFill>
              </a:rPr>
              <a:t>. </a:t>
            </a:r>
          </a:p>
          <a:p>
            <a:endParaRPr lang="nl-BE" baseline="0" dirty="0" smtClean="0">
              <a:solidFill>
                <a:schemeClr val="bg1"/>
              </a:solidFill>
            </a:endParaRPr>
          </a:p>
          <a:p>
            <a:r>
              <a:rPr lang="nl-BE" baseline="0" dirty="0" err="1" smtClean="0">
                <a:solidFill>
                  <a:schemeClr val="bg1"/>
                </a:solidFill>
              </a:rPr>
              <a:t>Now</a:t>
            </a:r>
            <a:r>
              <a:rPr lang="nl-BE" baseline="0" dirty="0" smtClean="0">
                <a:solidFill>
                  <a:schemeClr val="bg1"/>
                </a:solidFill>
              </a:rPr>
              <a:t> </a:t>
            </a:r>
            <a:r>
              <a:rPr lang="nl-BE" baseline="0" dirty="0" err="1" smtClean="0">
                <a:solidFill>
                  <a:schemeClr val="bg1"/>
                </a:solidFill>
              </a:rPr>
              <a:t>what</a:t>
            </a:r>
            <a:r>
              <a:rPr lang="nl-BE" baseline="0" dirty="0" smtClean="0">
                <a:solidFill>
                  <a:schemeClr val="bg1"/>
                </a:solidFill>
              </a:rPr>
              <a:t> </a:t>
            </a:r>
            <a:r>
              <a:rPr lang="nl-BE" baseline="0" dirty="0" err="1" smtClean="0">
                <a:solidFill>
                  <a:schemeClr val="bg1"/>
                </a:solidFill>
              </a:rPr>
              <a:t>did</a:t>
            </a:r>
            <a:r>
              <a:rPr lang="nl-BE" baseline="0" dirty="0" smtClean="0">
                <a:solidFill>
                  <a:schemeClr val="bg1"/>
                </a:solidFill>
              </a:rPr>
              <a:t> </a:t>
            </a:r>
            <a:r>
              <a:rPr lang="nl-BE" baseline="0" dirty="0" err="1" smtClean="0">
                <a:solidFill>
                  <a:schemeClr val="bg1"/>
                </a:solidFill>
              </a:rPr>
              <a:t>it</a:t>
            </a:r>
            <a:r>
              <a:rPr lang="nl-BE" baseline="0" dirty="0" smtClean="0">
                <a:solidFill>
                  <a:schemeClr val="bg1"/>
                </a:solidFill>
              </a:rPr>
              <a:t> </a:t>
            </a:r>
            <a:r>
              <a:rPr lang="nl-BE" baseline="0" dirty="0" err="1" smtClean="0">
                <a:solidFill>
                  <a:schemeClr val="bg1"/>
                </a:solidFill>
              </a:rPr>
              <a:t>tell</a:t>
            </a:r>
            <a:r>
              <a:rPr lang="nl-BE" baseline="0" dirty="0" smtClean="0">
                <a:solidFill>
                  <a:schemeClr val="bg1"/>
                </a:solidFill>
              </a:rPr>
              <a:t> </a:t>
            </a:r>
            <a:r>
              <a:rPr lang="nl-BE" baseline="0" dirty="0" err="1" smtClean="0">
                <a:solidFill>
                  <a:schemeClr val="bg1"/>
                </a:solidFill>
              </a:rPr>
              <a:t>us</a:t>
            </a:r>
            <a:r>
              <a:rPr lang="nl-BE" baseline="0" dirty="0" smtClean="0">
                <a:solidFill>
                  <a:schemeClr val="bg1"/>
                </a:solidFill>
              </a:rPr>
              <a:t> </a:t>
            </a:r>
            <a:r>
              <a:rPr lang="nl-BE" baseline="0" dirty="0" err="1" smtClean="0">
                <a:solidFill>
                  <a:schemeClr val="bg1"/>
                </a:solidFill>
              </a:rPr>
              <a:t>about</a:t>
            </a:r>
            <a:r>
              <a:rPr lang="nl-BE" baseline="0" dirty="0" smtClean="0">
                <a:solidFill>
                  <a:schemeClr val="bg1"/>
                </a:solidFill>
              </a:rPr>
              <a:t> </a:t>
            </a:r>
            <a:r>
              <a:rPr lang="nl-BE" baseline="0" dirty="0" err="1" smtClean="0">
                <a:solidFill>
                  <a:schemeClr val="bg1"/>
                </a:solidFill>
              </a:rPr>
              <a:t>youngsters</a:t>
            </a:r>
            <a:r>
              <a:rPr lang="nl-BE" baseline="0" dirty="0" smtClean="0">
                <a:solidFill>
                  <a:schemeClr val="bg1"/>
                </a:solidFill>
              </a:rPr>
              <a:t>? </a:t>
            </a:r>
            <a:endParaRPr lang="nl-BE" dirty="0" smtClean="0">
              <a:solidFill>
                <a:schemeClr val="bg1"/>
              </a:solidFill>
            </a:endParaRPr>
          </a:p>
          <a:p>
            <a:r>
              <a:rPr lang="nl-BE" dirty="0" smtClean="0">
                <a:solidFill>
                  <a:schemeClr val="bg1"/>
                </a:solidFill>
              </a:rPr>
              <a:t>It</a:t>
            </a:r>
            <a:r>
              <a:rPr lang="nl-BE" baseline="0" dirty="0" smtClean="0">
                <a:solidFill>
                  <a:schemeClr val="bg1"/>
                </a:solidFill>
              </a:rPr>
              <a:t> </a:t>
            </a:r>
            <a:r>
              <a:rPr lang="nl-BE" baseline="0" dirty="0" err="1" smtClean="0">
                <a:solidFill>
                  <a:schemeClr val="bg1"/>
                </a:solidFill>
              </a:rPr>
              <a:t>showed</a:t>
            </a:r>
            <a:r>
              <a:rPr lang="nl-BE" baseline="0" dirty="0" smtClean="0">
                <a:solidFill>
                  <a:schemeClr val="bg1"/>
                </a:solidFill>
              </a:rPr>
              <a:t> </a:t>
            </a:r>
            <a:r>
              <a:rPr lang="nl-BE" baseline="0" dirty="0" err="1" smtClean="0">
                <a:solidFill>
                  <a:schemeClr val="bg1"/>
                </a:solidFill>
              </a:rPr>
              <a:t>that</a:t>
            </a:r>
            <a:r>
              <a:rPr lang="nl-BE" baseline="0" dirty="0" smtClean="0">
                <a:solidFill>
                  <a:schemeClr val="bg1"/>
                </a:solidFill>
              </a:rPr>
              <a:t> </a:t>
            </a:r>
            <a:r>
              <a:rPr lang="nl-BE" dirty="0" err="1" smtClean="0">
                <a:solidFill>
                  <a:schemeClr val="bg1"/>
                </a:solidFill>
              </a:rPr>
              <a:t>all</a:t>
            </a:r>
            <a:r>
              <a:rPr lang="nl-BE" dirty="0" smtClean="0">
                <a:solidFill>
                  <a:schemeClr val="bg1"/>
                </a:solidFill>
              </a:rPr>
              <a:t> </a:t>
            </a:r>
            <a:r>
              <a:rPr lang="nl-BE" dirty="0" err="1" smtClean="0">
                <a:solidFill>
                  <a:schemeClr val="bg1"/>
                </a:solidFill>
              </a:rPr>
              <a:t>expect</a:t>
            </a:r>
            <a:r>
              <a:rPr lang="nl-BE" dirty="0" smtClean="0">
                <a:solidFill>
                  <a:schemeClr val="bg1"/>
                </a:solidFill>
              </a:rPr>
              <a:t> the </a:t>
            </a:r>
            <a:r>
              <a:rPr lang="nl-BE" dirty="0" err="1" smtClean="0">
                <a:solidFill>
                  <a:schemeClr val="bg1"/>
                </a:solidFill>
              </a:rPr>
              <a:t>fun</a:t>
            </a:r>
            <a:r>
              <a:rPr lang="nl-BE" dirty="0" smtClean="0">
                <a:solidFill>
                  <a:schemeClr val="bg1"/>
                </a:solidFill>
              </a:rPr>
              <a:t> </a:t>
            </a:r>
            <a:r>
              <a:rPr lang="nl-BE" dirty="0" err="1" smtClean="0">
                <a:solidFill>
                  <a:schemeClr val="bg1"/>
                </a:solidFill>
              </a:rPr>
              <a:t>layer</a:t>
            </a:r>
            <a:r>
              <a:rPr lang="nl-BE" dirty="0" smtClean="0">
                <a:solidFill>
                  <a:schemeClr val="bg1"/>
                </a:solidFill>
              </a:rPr>
              <a:t>, but </a:t>
            </a:r>
            <a:r>
              <a:rPr lang="nl-BE" dirty="0" err="1" smtClean="0">
                <a:solidFill>
                  <a:schemeClr val="bg1"/>
                </a:solidFill>
              </a:rPr>
              <a:t>differentiate</a:t>
            </a:r>
            <a:r>
              <a:rPr lang="nl-BE" dirty="0" smtClean="0">
                <a:solidFill>
                  <a:schemeClr val="bg1"/>
                </a:solidFill>
              </a:rPr>
              <a:t> in </a:t>
            </a:r>
            <a:r>
              <a:rPr lang="nl-BE" dirty="0" err="1" smtClean="0">
                <a:solidFill>
                  <a:schemeClr val="bg1"/>
                </a:solidFill>
              </a:rPr>
              <a:t>their</a:t>
            </a:r>
            <a:r>
              <a:rPr lang="nl-BE" dirty="0" smtClean="0">
                <a:solidFill>
                  <a:schemeClr val="bg1"/>
                </a:solidFill>
              </a:rPr>
              <a:t> “surplus” </a:t>
            </a:r>
            <a:r>
              <a:rPr lang="nl-BE" dirty="0" err="1" smtClean="0">
                <a:solidFill>
                  <a:schemeClr val="bg1"/>
                </a:solidFill>
              </a:rPr>
              <a:t>to</a:t>
            </a:r>
            <a:r>
              <a:rPr lang="nl-BE" dirty="0" smtClean="0">
                <a:solidFill>
                  <a:schemeClr val="bg1"/>
                </a:solidFill>
              </a:rPr>
              <a:t> the </a:t>
            </a:r>
            <a:r>
              <a:rPr lang="nl-BE" dirty="0" err="1" smtClean="0">
                <a:solidFill>
                  <a:schemeClr val="bg1"/>
                </a:solidFill>
              </a:rPr>
              <a:t>fun</a:t>
            </a:r>
            <a:r>
              <a:rPr lang="nl-BE" dirty="0" smtClean="0">
                <a:solidFill>
                  <a:schemeClr val="bg1"/>
                </a:solidFill>
              </a:rPr>
              <a:t>. </a:t>
            </a:r>
          </a:p>
          <a:p>
            <a:r>
              <a:rPr lang="nl-BE" dirty="0" err="1" smtClean="0">
                <a:solidFill>
                  <a:schemeClr val="bg1"/>
                </a:solidFill>
              </a:rPr>
              <a:t>Partially</a:t>
            </a:r>
            <a:r>
              <a:rPr lang="nl-BE" dirty="0" smtClean="0">
                <a:solidFill>
                  <a:schemeClr val="bg1"/>
                </a:solidFill>
              </a:rPr>
              <a:t> </a:t>
            </a:r>
            <a:r>
              <a:rPr lang="nl-BE" dirty="0" err="1" smtClean="0">
                <a:solidFill>
                  <a:schemeClr val="bg1"/>
                </a:solidFill>
              </a:rPr>
              <a:t>explained</a:t>
            </a:r>
            <a:r>
              <a:rPr lang="nl-BE" dirty="0" smtClean="0">
                <a:solidFill>
                  <a:schemeClr val="bg1"/>
                </a:solidFill>
              </a:rPr>
              <a:t> </a:t>
            </a:r>
            <a:r>
              <a:rPr lang="nl-BE" dirty="0" err="1" smtClean="0">
                <a:solidFill>
                  <a:schemeClr val="bg1"/>
                </a:solidFill>
              </a:rPr>
              <a:t>by</a:t>
            </a:r>
            <a:r>
              <a:rPr lang="nl-BE" dirty="0" smtClean="0">
                <a:solidFill>
                  <a:schemeClr val="bg1"/>
                </a:solidFill>
              </a:rPr>
              <a:t> </a:t>
            </a:r>
            <a:r>
              <a:rPr lang="nl-BE" dirty="0" err="1" smtClean="0">
                <a:solidFill>
                  <a:schemeClr val="bg1"/>
                </a:solidFill>
              </a:rPr>
              <a:t>their</a:t>
            </a:r>
            <a:r>
              <a:rPr lang="nl-BE" dirty="0" smtClean="0">
                <a:solidFill>
                  <a:schemeClr val="bg1"/>
                </a:solidFill>
              </a:rPr>
              <a:t> </a:t>
            </a:r>
            <a:r>
              <a:rPr lang="nl-BE" dirty="0" err="1" smtClean="0">
                <a:solidFill>
                  <a:schemeClr val="bg1"/>
                </a:solidFill>
              </a:rPr>
              <a:t>social</a:t>
            </a:r>
            <a:r>
              <a:rPr lang="nl-BE" dirty="0" smtClean="0">
                <a:solidFill>
                  <a:schemeClr val="bg1"/>
                </a:solidFill>
              </a:rPr>
              <a:t> context</a:t>
            </a:r>
            <a:r>
              <a:rPr lang="nl-BE" baseline="0" dirty="0" smtClean="0">
                <a:solidFill>
                  <a:schemeClr val="bg1"/>
                </a:solidFill>
              </a:rPr>
              <a:t> </a:t>
            </a:r>
            <a:r>
              <a:rPr lang="nl-BE" baseline="0" dirty="0" err="1" smtClean="0">
                <a:solidFill>
                  <a:schemeClr val="bg1"/>
                </a:solidFill>
              </a:rPr>
              <a:t>and</a:t>
            </a:r>
            <a:r>
              <a:rPr lang="nl-BE" baseline="0" dirty="0" smtClean="0">
                <a:solidFill>
                  <a:schemeClr val="bg1"/>
                </a:solidFill>
              </a:rPr>
              <a:t> </a:t>
            </a:r>
            <a:r>
              <a:rPr lang="nl-BE" baseline="0" dirty="0" err="1" smtClean="0">
                <a:solidFill>
                  <a:schemeClr val="bg1"/>
                </a:solidFill>
              </a:rPr>
              <a:t>their</a:t>
            </a:r>
            <a:r>
              <a:rPr lang="nl-BE" baseline="0" dirty="0" smtClean="0">
                <a:solidFill>
                  <a:schemeClr val="bg1"/>
                </a:solidFill>
              </a:rPr>
              <a:t> </a:t>
            </a:r>
            <a:r>
              <a:rPr lang="nl-BE" b="1" baseline="0" dirty="0" err="1" smtClean="0">
                <a:solidFill>
                  <a:schemeClr val="bg1"/>
                </a:solidFill>
              </a:rPr>
              <a:t>phase</a:t>
            </a:r>
            <a:r>
              <a:rPr lang="nl-BE" b="1" baseline="0" dirty="0" smtClean="0">
                <a:solidFill>
                  <a:schemeClr val="bg1"/>
                </a:solidFill>
              </a:rPr>
              <a:t> of life</a:t>
            </a:r>
            <a:r>
              <a:rPr lang="nl-BE" baseline="0" dirty="0" smtClean="0">
                <a:solidFill>
                  <a:schemeClr val="bg1"/>
                </a:solidFill>
              </a:rPr>
              <a:t>.</a:t>
            </a:r>
          </a:p>
          <a:p>
            <a:endParaRPr lang="nl-BE" baseline="0" dirty="0" smtClean="0">
              <a:solidFill>
                <a:schemeClr val="bg1"/>
              </a:solidFill>
            </a:endParaRPr>
          </a:p>
          <a:p>
            <a:r>
              <a:rPr lang="nl-BE" baseline="0" dirty="0" smtClean="0">
                <a:solidFill>
                  <a:schemeClr val="bg1"/>
                </a:solidFill>
              </a:rPr>
              <a:t>For </a:t>
            </a:r>
            <a:r>
              <a:rPr lang="nl-BE" baseline="0" dirty="0" err="1" smtClean="0">
                <a:solidFill>
                  <a:schemeClr val="bg1"/>
                </a:solidFill>
              </a:rPr>
              <a:t>example</a:t>
            </a:r>
            <a:r>
              <a:rPr lang="nl-BE" baseline="0" dirty="0" smtClean="0">
                <a:solidFill>
                  <a:schemeClr val="bg1"/>
                </a:solidFill>
              </a:rPr>
              <a:t>: a </a:t>
            </a:r>
            <a:r>
              <a:rPr lang="nl-BE" dirty="0" smtClean="0">
                <a:solidFill>
                  <a:schemeClr val="bg1"/>
                </a:solidFill>
              </a:rPr>
              <a:t>20 </a:t>
            </a:r>
            <a:r>
              <a:rPr lang="nl-BE" dirty="0" err="1" smtClean="0">
                <a:solidFill>
                  <a:schemeClr val="bg1"/>
                </a:solidFill>
              </a:rPr>
              <a:t>year</a:t>
            </a:r>
            <a:r>
              <a:rPr lang="nl-BE" dirty="0" smtClean="0">
                <a:solidFill>
                  <a:schemeClr val="bg1"/>
                </a:solidFill>
              </a:rPr>
              <a:t> </a:t>
            </a:r>
            <a:r>
              <a:rPr lang="nl-BE" dirty="0" err="1" smtClean="0">
                <a:solidFill>
                  <a:schemeClr val="bg1"/>
                </a:solidFill>
              </a:rPr>
              <a:t>old</a:t>
            </a:r>
            <a:r>
              <a:rPr lang="nl-BE" dirty="0" smtClean="0">
                <a:solidFill>
                  <a:schemeClr val="bg1"/>
                </a:solidFill>
              </a:rPr>
              <a:t> </a:t>
            </a:r>
            <a:r>
              <a:rPr lang="nl-BE" dirty="0" err="1" smtClean="0">
                <a:solidFill>
                  <a:schemeClr val="bg1"/>
                </a:solidFill>
              </a:rPr>
              <a:t>worker</a:t>
            </a:r>
            <a:r>
              <a:rPr lang="nl-BE" baseline="0" dirty="0" smtClean="0">
                <a:solidFill>
                  <a:schemeClr val="bg1"/>
                </a:solidFill>
              </a:rPr>
              <a:t> wants </a:t>
            </a:r>
            <a:r>
              <a:rPr lang="nl-BE" baseline="0" dirty="0" err="1" smtClean="0">
                <a:solidFill>
                  <a:schemeClr val="bg1"/>
                </a:solidFill>
              </a:rPr>
              <a:t>to</a:t>
            </a:r>
            <a:r>
              <a:rPr lang="nl-BE" baseline="0" dirty="0" smtClean="0">
                <a:solidFill>
                  <a:schemeClr val="bg1"/>
                </a:solidFill>
              </a:rPr>
              <a:t> get a load off </a:t>
            </a:r>
            <a:r>
              <a:rPr lang="nl-BE" baseline="0" dirty="0" err="1" smtClean="0">
                <a:solidFill>
                  <a:schemeClr val="bg1"/>
                </a:solidFill>
              </a:rPr>
              <a:t>when</a:t>
            </a:r>
            <a:r>
              <a:rPr lang="nl-BE" baseline="0" dirty="0" smtClean="0">
                <a:solidFill>
                  <a:schemeClr val="bg1"/>
                </a:solidFill>
              </a:rPr>
              <a:t> he </a:t>
            </a:r>
            <a:r>
              <a:rPr lang="nl-BE" baseline="0" dirty="0" err="1" smtClean="0">
                <a:solidFill>
                  <a:schemeClr val="bg1"/>
                </a:solidFill>
              </a:rPr>
              <a:t>gets</a:t>
            </a:r>
            <a:r>
              <a:rPr lang="nl-BE" baseline="0" dirty="0" smtClean="0">
                <a:solidFill>
                  <a:schemeClr val="bg1"/>
                </a:solidFill>
              </a:rPr>
              <a:t> home </a:t>
            </a:r>
            <a:r>
              <a:rPr lang="nl-BE" baseline="0" dirty="0" err="1" smtClean="0">
                <a:solidFill>
                  <a:schemeClr val="bg1"/>
                </a:solidFill>
              </a:rPr>
              <a:t>from</a:t>
            </a:r>
            <a:r>
              <a:rPr lang="nl-BE" baseline="0" dirty="0" smtClean="0">
                <a:solidFill>
                  <a:schemeClr val="bg1"/>
                </a:solidFill>
              </a:rPr>
              <a:t> </a:t>
            </a:r>
            <a:r>
              <a:rPr lang="nl-BE" baseline="0" dirty="0" err="1" smtClean="0">
                <a:solidFill>
                  <a:schemeClr val="bg1"/>
                </a:solidFill>
              </a:rPr>
              <a:t>work</a:t>
            </a:r>
            <a:r>
              <a:rPr lang="nl-BE" baseline="0" dirty="0" smtClean="0">
                <a:solidFill>
                  <a:schemeClr val="bg1"/>
                </a:solidFill>
              </a:rPr>
              <a:t>, versus a</a:t>
            </a:r>
            <a:r>
              <a:rPr lang="nl-BE" dirty="0" smtClean="0">
                <a:solidFill>
                  <a:schemeClr val="bg1"/>
                </a:solidFill>
              </a:rPr>
              <a:t> 20 </a:t>
            </a:r>
            <a:r>
              <a:rPr lang="nl-BE" dirty="0" err="1" smtClean="0">
                <a:solidFill>
                  <a:schemeClr val="bg1"/>
                </a:solidFill>
              </a:rPr>
              <a:t>year</a:t>
            </a:r>
            <a:r>
              <a:rPr lang="nl-BE" dirty="0" smtClean="0">
                <a:solidFill>
                  <a:schemeClr val="bg1"/>
                </a:solidFill>
              </a:rPr>
              <a:t> </a:t>
            </a:r>
            <a:r>
              <a:rPr lang="nl-BE" dirty="0" err="1" smtClean="0">
                <a:solidFill>
                  <a:schemeClr val="bg1"/>
                </a:solidFill>
              </a:rPr>
              <a:t>old</a:t>
            </a:r>
            <a:r>
              <a:rPr lang="nl-BE" dirty="0" smtClean="0">
                <a:solidFill>
                  <a:schemeClr val="bg1"/>
                </a:solidFill>
              </a:rPr>
              <a:t> student,</a:t>
            </a:r>
            <a:r>
              <a:rPr lang="nl-BE" baseline="0" dirty="0" smtClean="0">
                <a:solidFill>
                  <a:schemeClr val="bg1"/>
                </a:solidFill>
              </a:rPr>
              <a:t> </a:t>
            </a:r>
            <a:r>
              <a:rPr lang="nl-BE" baseline="0" dirty="0" err="1" smtClean="0">
                <a:solidFill>
                  <a:schemeClr val="bg1"/>
                </a:solidFill>
              </a:rPr>
              <a:t>who</a:t>
            </a:r>
            <a:r>
              <a:rPr lang="nl-BE" baseline="0" dirty="0" smtClean="0">
                <a:solidFill>
                  <a:schemeClr val="bg1"/>
                </a:solidFill>
              </a:rPr>
              <a:t> </a:t>
            </a:r>
            <a:r>
              <a:rPr lang="nl-BE" baseline="0" dirty="0" err="1" smtClean="0">
                <a:solidFill>
                  <a:schemeClr val="bg1"/>
                </a:solidFill>
              </a:rPr>
              <a:t>might</a:t>
            </a:r>
            <a:r>
              <a:rPr lang="nl-BE" baseline="0" dirty="0" smtClean="0">
                <a:solidFill>
                  <a:schemeClr val="bg1"/>
                </a:solidFill>
              </a:rPr>
              <a:t> </a:t>
            </a:r>
            <a:r>
              <a:rPr lang="nl-BE" baseline="0" dirty="0" err="1" smtClean="0">
                <a:solidFill>
                  <a:schemeClr val="bg1"/>
                </a:solidFill>
              </a:rPr>
              <a:t>still</a:t>
            </a:r>
            <a:r>
              <a:rPr lang="nl-BE" baseline="0" dirty="0" smtClean="0">
                <a:solidFill>
                  <a:schemeClr val="bg1"/>
                </a:solidFill>
              </a:rPr>
              <a:t> look </a:t>
            </a:r>
            <a:r>
              <a:rPr lang="nl-BE" baseline="0" dirty="0" err="1" smtClean="0">
                <a:solidFill>
                  <a:schemeClr val="bg1"/>
                </a:solidFill>
              </a:rPr>
              <a:t>for</a:t>
            </a:r>
            <a:r>
              <a:rPr lang="nl-BE" baseline="0" dirty="0" smtClean="0">
                <a:solidFill>
                  <a:schemeClr val="bg1"/>
                </a:solidFill>
              </a:rPr>
              <a:t> </a:t>
            </a:r>
            <a:r>
              <a:rPr lang="nl-BE" baseline="0" dirty="0" err="1" smtClean="0">
                <a:solidFill>
                  <a:schemeClr val="bg1"/>
                </a:solidFill>
              </a:rPr>
              <a:t>intellectual</a:t>
            </a:r>
            <a:r>
              <a:rPr lang="nl-BE" baseline="0" dirty="0" smtClean="0">
                <a:solidFill>
                  <a:schemeClr val="bg1"/>
                </a:solidFill>
              </a:rPr>
              <a:t> stimuli in his </a:t>
            </a:r>
            <a:r>
              <a:rPr lang="nl-BE" baseline="0" dirty="0" err="1" smtClean="0">
                <a:solidFill>
                  <a:schemeClr val="bg1"/>
                </a:solidFill>
              </a:rPr>
              <a:t>spare</a:t>
            </a:r>
            <a:r>
              <a:rPr lang="nl-BE" baseline="0" dirty="0" smtClean="0">
                <a:solidFill>
                  <a:schemeClr val="bg1"/>
                </a:solidFill>
              </a:rPr>
              <a:t> time. </a:t>
            </a:r>
            <a:r>
              <a:rPr lang="nl-BE" baseline="0" dirty="0" err="1" smtClean="0">
                <a:solidFill>
                  <a:schemeClr val="bg1"/>
                </a:solidFill>
              </a:rPr>
              <a:t>So</a:t>
            </a:r>
            <a:r>
              <a:rPr lang="nl-BE" baseline="0" dirty="0" smtClean="0">
                <a:solidFill>
                  <a:schemeClr val="bg1"/>
                </a:solidFill>
              </a:rPr>
              <a:t> </a:t>
            </a:r>
            <a:r>
              <a:rPr lang="nl-BE" baseline="0" dirty="0" err="1" smtClean="0">
                <a:solidFill>
                  <a:schemeClr val="bg1"/>
                </a:solidFill>
              </a:rPr>
              <a:t>they’re</a:t>
            </a:r>
            <a:r>
              <a:rPr lang="nl-BE" baseline="0" dirty="0" smtClean="0">
                <a:solidFill>
                  <a:schemeClr val="bg1"/>
                </a:solidFill>
              </a:rPr>
              <a:t> is a </a:t>
            </a:r>
            <a:r>
              <a:rPr lang="nl-BE" baseline="0" dirty="0" err="1" smtClean="0">
                <a:solidFill>
                  <a:schemeClr val="bg1"/>
                </a:solidFill>
              </a:rPr>
              <a:t>divide</a:t>
            </a:r>
            <a:r>
              <a:rPr lang="nl-BE" baseline="0" dirty="0" smtClean="0">
                <a:solidFill>
                  <a:schemeClr val="bg1"/>
                </a:solidFill>
              </a:rPr>
              <a:t>, </a:t>
            </a:r>
            <a:r>
              <a:rPr lang="nl-BE" baseline="0" dirty="0" err="1" smtClean="0">
                <a:solidFill>
                  <a:schemeClr val="bg1"/>
                </a:solidFill>
              </a:rPr>
              <a:t>which</a:t>
            </a:r>
            <a:r>
              <a:rPr lang="nl-BE" baseline="0" dirty="0" smtClean="0">
                <a:solidFill>
                  <a:schemeClr val="bg1"/>
                </a:solidFill>
              </a:rPr>
              <a:t> we </a:t>
            </a:r>
            <a:r>
              <a:rPr lang="nl-BE" baseline="0" dirty="0" err="1" smtClean="0">
                <a:solidFill>
                  <a:schemeClr val="bg1"/>
                </a:solidFill>
              </a:rPr>
              <a:t>could</a:t>
            </a:r>
            <a:r>
              <a:rPr lang="nl-BE" baseline="0" dirty="0" smtClean="0">
                <a:solidFill>
                  <a:schemeClr val="bg1"/>
                </a:solidFill>
              </a:rPr>
              <a:t> </a:t>
            </a:r>
            <a:r>
              <a:rPr lang="nl-BE" baseline="0" dirty="0" err="1" smtClean="0">
                <a:solidFill>
                  <a:schemeClr val="bg1"/>
                </a:solidFill>
              </a:rPr>
              <a:t>use</a:t>
            </a:r>
            <a:r>
              <a:rPr lang="nl-BE" baseline="0" dirty="0" smtClean="0">
                <a:solidFill>
                  <a:schemeClr val="bg1"/>
                </a:solidFill>
              </a:rPr>
              <a:t> </a:t>
            </a:r>
            <a:r>
              <a:rPr lang="nl-BE" baseline="0" dirty="0" err="1" smtClean="0">
                <a:solidFill>
                  <a:schemeClr val="bg1"/>
                </a:solidFill>
              </a:rPr>
              <a:t>to</a:t>
            </a:r>
            <a:r>
              <a:rPr lang="nl-BE" baseline="0" dirty="0" smtClean="0">
                <a:solidFill>
                  <a:schemeClr val="bg1"/>
                </a:solidFill>
              </a:rPr>
              <a:t> </a:t>
            </a:r>
            <a:r>
              <a:rPr lang="nl-BE" baseline="0" dirty="0" err="1" smtClean="0">
                <a:solidFill>
                  <a:schemeClr val="bg1"/>
                </a:solidFill>
              </a:rPr>
              <a:t>position</a:t>
            </a:r>
            <a:r>
              <a:rPr lang="nl-BE" baseline="0" dirty="0" smtClean="0">
                <a:solidFill>
                  <a:schemeClr val="bg1"/>
                </a:solidFill>
              </a:rPr>
              <a:t> </a:t>
            </a:r>
            <a:r>
              <a:rPr lang="nl-BE" baseline="0" dirty="0" err="1" smtClean="0">
                <a:solidFill>
                  <a:schemeClr val="bg1"/>
                </a:solidFill>
              </a:rPr>
              <a:t>our</a:t>
            </a:r>
            <a:r>
              <a:rPr lang="nl-BE" baseline="0" dirty="0" smtClean="0">
                <a:solidFill>
                  <a:schemeClr val="bg1"/>
                </a:solidFill>
              </a:rPr>
              <a:t> </a:t>
            </a:r>
            <a:r>
              <a:rPr lang="nl-BE" baseline="0" dirty="0" err="1" smtClean="0">
                <a:solidFill>
                  <a:schemeClr val="bg1"/>
                </a:solidFill>
              </a:rPr>
              <a:t>youth</a:t>
            </a:r>
            <a:r>
              <a:rPr lang="nl-BE" baseline="0" dirty="0" smtClean="0">
                <a:solidFill>
                  <a:schemeClr val="bg1"/>
                </a:solidFill>
              </a:rPr>
              <a:t> </a:t>
            </a:r>
            <a:r>
              <a:rPr lang="nl-BE" baseline="0" dirty="0" err="1" smtClean="0">
                <a:solidFill>
                  <a:schemeClr val="bg1"/>
                </a:solidFill>
              </a:rPr>
              <a:t>channels</a:t>
            </a:r>
            <a:r>
              <a:rPr lang="nl-BE" baseline="0" dirty="0" smtClean="0">
                <a:solidFill>
                  <a:schemeClr val="bg1"/>
                </a:solidFill>
              </a:rPr>
              <a:t> </a:t>
            </a:r>
            <a:r>
              <a:rPr lang="nl-BE" baseline="0" dirty="0" err="1" smtClean="0">
                <a:solidFill>
                  <a:schemeClr val="bg1"/>
                </a:solidFill>
              </a:rPr>
              <a:t>and</a:t>
            </a:r>
            <a:r>
              <a:rPr lang="nl-BE" baseline="0" dirty="0" smtClean="0">
                <a:solidFill>
                  <a:schemeClr val="bg1"/>
                </a:solidFill>
              </a:rPr>
              <a:t> </a:t>
            </a:r>
            <a:r>
              <a:rPr lang="nl-BE" baseline="0" dirty="0" err="1" smtClean="0">
                <a:solidFill>
                  <a:schemeClr val="bg1"/>
                </a:solidFill>
              </a:rPr>
              <a:t>assign</a:t>
            </a:r>
            <a:r>
              <a:rPr lang="nl-BE" baseline="0" dirty="0" smtClean="0">
                <a:solidFill>
                  <a:schemeClr val="bg1"/>
                </a:solidFill>
              </a:rPr>
              <a:t> </a:t>
            </a:r>
            <a:r>
              <a:rPr lang="nl-BE" baseline="0" dirty="0" err="1" smtClean="0">
                <a:solidFill>
                  <a:schemeClr val="bg1"/>
                </a:solidFill>
              </a:rPr>
              <a:t>some</a:t>
            </a:r>
            <a:r>
              <a:rPr lang="nl-BE" baseline="0" dirty="0" smtClean="0">
                <a:solidFill>
                  <a:schemeClr val="bg1"/>
                </a:solidFill>
              </a:rPr>
              <a:t> common </a:t>
            </a:r>
            <a:r>
              <a:rPr lang="nl-BE" baseline="0" dirty="0" err="1" smtClean="0">
                <a:solidFill>
                  <a:schemeClr val="bg1"/>
                </a:solidFill>
              </a:rPr>
              <a:t>and</a:t>
            </a:r>
            <a:r>
              <a:rPr lang="nl-BE" baseline="0" dirty="0" smtClean="0">
                <a:solidFill>
                  <a:schemeClr val="bg1"/>
                </a:solidFill>
              </a:rPr>
              <a:t> </a:t>
            </a:r>
            <a:r>
              <a:rPr lang="nl-BE" baseline="0" dirty="0" err="1" smtClean="0">
                <a:solidFill>
                  <a:schemeClr val="bg1"/>
                </a:solidFill>
              </a:rPr>
              <a:t>some</a:t>
            </a:r>
            <a:r>
              <a:rPr lang="nl-BE" baseline="0" dirty="0" smtClean="0">
                <a:solidFill>
                  <a:schemeClr val="bg1"/>
                </a:solidFill>
              </a:rPr>
              <a:t> different, or </a:t>
            </a:r>
            <a:r>
              <a:rPr lang="nl-BE" baseline="0" dirty="0" err="1" smtClean="0">
                <a:solidFill>
                  <a:schemeClr val="bg1"/>
                </a:solidFill>
              </a:rPr>
              <a:t>rather</a:t>
            </a:r>
            <a:r>
              <a:rPr lang="nl-BE" baseline="0" dirty="0" smtClean="0">
                <a:solidFill>
                  <a:schemeClr val="bg1"/>
                </a:solidFill>
              </a:rPr>
              <a:t> ‘</a:t>
            </a:r>
            <a:r>
              <a:rPr lang="nl-BE" baseline="0" dirty="0" err="1" smtClean="0">
                <a:solidFill>
                  <a:schemeClr val="bg1"/>
                </a:solidFill>
              </a:rPr>
              <a:t>complementary</a:t>
            </a:r>
            <a:r>
              <a:rPr lang="nl-BE" baseline="0" dirty="0" smtClean="0">
                <a:solidFill>
                  <a:schemeClr val="bg1"/>
                </a:solidFill>
              </a:rPr>
              <a:t>’ </a:t>
            </a:r>
            <a:r>
              <a:rPr lang="nl-BE" baseline="0" dirty="0" err="1" smtClean="0">
                <a:solidFill>
                  <a:schemeClr val="bg1"/>
                </a:solidFill>
              </a:rPr>
              <a:t>characteristics</a:t>
            </a:r>
            <a:r>
              <a:rPr lang="nl-BE" baseline="0" dirty="0" smtClean="0">
                <a:solidFill>
                  <a:schemeClr val="bg1"/>
                </a:solidFill>
              </a:rPr>
              <a:t> </a:t>
            </a:r>
            <a:r>
              <a:rPr lang="nl-BE" baseline="0" dirty="0" err="1" smtClean="0">
                <a:solidFill>
                  <a:schemeClr val="bg1"/>
                </a:solidFill>
              </a:rPr>
              <a:t>to</a:t>
            </a:r>
            <a:r>
              <a:rPr lang="nl-BE" baseline="0" dirty="0" smtClean="0">
                <a:solidFill>
                  <a:schemeClr val="bg1"/>
                </a:solidFill>
              </a:rPr>
              <a:t> </a:t>
            </a:r>
            <a:r>
              <a:rPr lang="nl-BE" baseline="0" dirty="0" err="1" smtClean="0">
                <a:solidFill>
                  <a:schemeClr val="bg1"/>
                </a:solidFill>
              </a:rPr>
              <a:t>them</a:t>
            </a:r>
            <a:r>
              <a:rPr lang="nl-BE" baseline="0" dirty="0" smtClean="0">
                <a:solidFill>
                  <a:schemeClr val="bg1"/>
                </a:solidFill>
              </a:rPr>
              <a:t>.</a:t>
            </a:r>
          </a:p>
          <a:p>
            <a:endParaRPr lang="nl-BE" baseline="0" dirty="0" smtClean="0">
              <a:solidFill>
                <a:schemeClr val="bg1"/>
              </a:solidFill>
            </a:endParaRPr>
          </a:p>
          <a:p>
            <a:r>
              <a:rPr lang="nl-BE" baseline="0" dirty="0" err="1" smtClean="0">
                <a:solidFill>
                  <a:schemeClr val="bg1"/>
                </a:solidFill>
              </a:rPr>
              <a:t>Let’s</a:t>
            </a:r>
            <a:r>
              <a:rPr lang="nl-BE" baseline="0" dirty="0" smtClean="0">
                <a:solidFill>
                  <a:schemeClr val="bg1"/>
                </a:solidFill>
              </a:rPr>
              <a:t> start on the </a:t>
            </a:r>
            <a:r>
              <a:rPr lang="nl-BE" baseline="0" dirty="0" err="1" smtClean="0">
                <a:solidFill>
                  <a:schemeClr val="bg1"/>
                </a:solidFill>
              </a:rPr>
              <a:t>left</a:t>
            </a:r>
            <a:r>
              <a:rPr lang="nl-BE" baseline="0" dirty="0" smtClean="0">
                <a:solidFill>
                  <a:schemeClr val="bg1"/>
                </a:solidFill>
              </a:rPr>
              <a:t> hand side.</a:t>
            </a:r>
            <a:endParaRPr lang="nl-BE" dirty="0">
              <a:solidFill>
                <a:schemeClr val="bg1"/>
              </a:solidFill>
            </a:endParaRPr>
          </a:p>
        </p:txBody>
      </p:sp>
      <p:sp>
        <p:nvSpPr>
          <p:cNvPr id="4" name="Tijdelijke aanduiding voor dianummer 3"/>
          <p:cNvSpPr>
            <a:spLocks noGrp="1"/>
          </p:cNvSpPr>
          <p:nvPr>
            <p:ph type="sldNum" sz="quarter" idx="10"/>
          </p:nvPr>
        </p:nvSpPr>
        <p:spPr/>
        <p:txBody>
          <a:bodyPr/>
          <a:lstStyle/>
          <a:p>
            <a:fld id="{FA669F71-EDEA-4DA0-95A3-BA03B91A4B95}" type="slidenum">
              <a:rPr lang="en-US" smtClean="0"/>
              <a:pPr/>
              <a:t>16</a:t>
            </a:fld>
            <a:endParaRPr lang="en-US"/>
          </a:p>
        </p:txBody>
      </p:sp>
    </p:spTree>
    <p:extLst>
      <p:ext uri="{BB962C8B-B14F-4D97-AF65-F5344CB8AC3E}">
        <p14:creationId xmlns:p14="http://schemas.microsoft.com/office/powerpoint/2010/main" val="93554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The values of</a:t>
            </a:r>
            <a:r>
              <a:rPr lang="en-US" baseline="0" dirty="0" smtClean="0"/>
              <a:t> this group of youngsters revolve around freedom and progress: </a:t>
            </a:r>
          </a:p>
          <a:p>
            <a:pPr marL="171450" indent="-171450">
              <a:buFont typeface="Arial" pitchFamily="34" charset="0"/>
              <a:buChar char="•"/>
            </a:pPr>
            <a:r>
              <a:rPr lang="en-US" baseline="0" dirty="0" smtClean="0"/>
              <a:t>They are looking for an affirmation of their own distinct identity</a:t>
            </a:r>
          </a:p>
          <a:p>
            <a:pPr marL="171450" indent="-171450">
              <a:buFont typeface="Arial" pitchFamily="34" charset="0"/>
              <a:buChar char="•"/>
            </a:pPr>
            <a:r>
              <a:rPr lang="en-US" baseline="0" dirty="0" smtClean="0"/>
              <a:t>They can do something in and about the world, they can make a difference</a:t>
            </a:r>
          </a:p>
          <a:p>
            <a:pPr marL="171450" indent="-171450">
              <a:buFont typeface="Arial" pitchFamily="34" charset="0"/>
              <a:buChar char="•"/>
            </a:pPr>
            <a:r>
              <a:rPr lang="en-US" baseline="0" dirty="0" smtClean="0"/>
              <a:t>They want to grow and develop personally</a:t>
            </a:r>
          </a:p>
          <a:p>
            <a:pPr marL="171450" indent="-171450">
              <a:buFont typeface="Arial" pitchFamily="34" charset="0"/>
              <a:buChar char="•"/>
            </a:pPr>
            <a:r>
              <a:rPr lang="en-US" baseline="0" dirty="0" smtClean="0"/>
              <a:t>They want to move forward and explore as much as they can</a:t>
            </a:r>
          </a:p>
          <a:p>
            <a:pPr marL="171450" indent="-171450">
              <a:buFont typeface="Arial" pitchFamily="34" charset="0"/>
              <a:buChar char="•"/>
            </a:pPr>
            <a:endParaRPr lang="en-US" baseline="0" dirty="0" smtClean="0"/>
          </a:p>
          <a:p>
            <a:pPr marL="0" indent="0">
              <a:buFont typeface="Arial" pitchFamily="34" charset="0"/>
              <a:buNone/>
            </a:pPr>
            <a:r>
              <a:rPr lang="en-US" baseline="0" dirty="0" smtClean="0"/>
              <a:t>They’re a very ambitious group of people, to which a radio channel needs to live up to. </a:t>
            </a:r>
          </a:p>
          <a:p>
            <a:pPr marL="0" indent="0">
              <a:buFont typeface="Arial" pitchFamily="34" charset="0"/>
              <a:buNone/>
            </a:pPr>
            <a:r>
              <a:rPr lang="en-US" baseline="0" dirty="0" smtClean="0"/>
              <a:t>&lt;click&gt;</a:t>
            </a:r>
          </a:p>
          <a:p>
            <a:pPr marL="0" indent="0">
              <a:buFont typeface="Arial" pitchFamily="34" charset="0"/>
              <a:buNone/>
            </a:pPr>
            <a:r>
              <a:rPr lang="en-US" baseline="0" dirty="0" smtClean="0"/>
              <a:t>It has to be dynamic, open to new ideas, formats, ways of thinking and living. It should also be a platform of self expression, so there is a lot of social </a:t>
            </a:r>
            <a:r>
              <a:rPr lang="en-US" baseline="0" dirty="0" err="1" smtClean="0"/>
              <a:t>interation</a:t>
            </a:r>
            <a:r>
              <a:rPr lang="en-US" baseline="0" dirty="0" smtClean="0"/>
              <a:t> involved. </a:t>
            </a:r>
          </a:p>
          <a:p>
            <a:pPr marL="0" indent="0">
              <a:buFont typeface="Arial" pitchFamily="34" charset="0"/>
              <a:buNone/>
            </a:pPr>
            <a:r>
              <a:rPr lang="en-US" baseline="0" dirty="0" smtClean="0"/>
              <a:t>Which brings along that the internet and mobile media are very well used: they jump from one medium to another, they want the experience to go on </a:t>
            </a:r>
            <a:r>
              <a:rPr lang="en-US" baseline="0" dirty="0" err="1" smtClean="0"/>
              <a:t>on</a:t>
            </a:r>
            <a:r>
              <a:rPr lang="en-US" baseline="0" dirty="0" smtClean="0"/>
              <a:t> all channels (for example: if they hear something on the radio that catches their interest, they’ll immediately look it up on internet and start chatting about it on Facebook. </a:t>
            </a:r>
          </a:p>
          <a:p>
            <a:pPr marL="0" indent="0">
              <a:buFont typeface="Arial" pitchFamily="34" charset="0"/>
              <a:buNone/>
            </a:pPr>
            <a:endParaRPr lang="en-US" baseline="0" dirty="0" smtClean="0"/>
          </a:p>
          <a:p>
            <a:pPr marL="0" indent="0">
              <a:buFont typeface="Arial" pitchFamily="34" charset="0"/>
              <a:buNone/>
            </a:pPr>
            <a:r>
              <a:rPr lang="en-US" baseline="0" dirty="0" smtClean="0"/>
              <a:t>So the content has to be omnipresent and actively keeping up with them!</a:t>
            </a:r>
          </a:p>
          <a:p>
            <a:pPr marL="0" indent="0">
              <a:buFont typeface="Arial" pitchFamily="34" charset="0"/>
              <a:buNone/>
            </a:pPr>
            <a:endParaRPr lang="en-US" baseline="0" dirty="0" smtClean="0"/>
          </a:p>
          <a:p>
            <a:r>
              <a:rPr lang="en-US" dirty="0" smtClean="0"/>
              <a:t>&lt;click&gt;</a:t>
            </a:r>
          </a:p>
          <a:p>
            <a:pPr marL="171450" indent="-171450">
              <a:buFont typeface="Wingdings"/>
              <a:buChar char="è"/>
            </a:pPr>
            <a:r>
              <a:rPr lang="en-US" dirty="0" smtClean="0">
                <a:sym typeface="Wingdings" pitchFamily="2" charset="2"/>
              </a:rPr>
              <a:t>Mission Statement: </a:t>
            </a:r>
          </a:p>
          <a:p>
            <a:pPr marL="0" indent="0">
              <a:buFont typeface="Wingdings"/>
              <a:buNone/>
            </a:pPr>
            <a:r>
              <a:rPr lang="en-US" dirty="0" smtClean="0">
                <a:solidFill>
                  <a:srgbClr val="575757"/>
                </a:solidFill>
              </a:rPr>
              <a:t>Studio </a:t>
            </a:r>
            <a:r>
              <a:rPr lang="en-US" dirty="0" err="1" smtClean="0">
                <a:solidFill>
                  <a:srgbClr val="575757"/>
                </a:solidFill>
              </a:rPr>
              <a:t>Brussel</a:t>
            </a:r>
            <a:r>
              <a:rPr lang="en-US" dirty="0" smtClean="0">
                <a:solidFill>
                  <a:srgbClr val="575757"/>
                </a:solidFill>
              </a:rPr>
              <a:t> encourages an </a:t>
            </a:r>
            <a:r>
              <a:rPr lang="en-US" b="1" dirty="0" smtClean="0">
                <a:solidFill>
                  <a:srgbClr val="575757"/>
                </a:solidFill>
              </a:rPr>
              <a:t>active musical experience </a:t>
            </a:r>
            <a:r>
              <a:rPr lang="en-US" dirty="0" smtClean="0">
                <a:solidFill>
                  <a:srgbClr val="575757"/>
                </a:solidFill>
              </a:rPr>
              <a:t>as the driving force of an </a:t>
            </a:r>
            <a:r>
              <a:rPr lang="en-US" b="1" dirty="0" smtClean="0">
                <a:solidFill>
                  <a:srgbClr val="575757"/>
                </a:solidFill>
              </a:rPr>
              <a:t>adventurous and peculiar view of the world</a:t>
            </a:r>
            <a:endParaRPr lang="en-US" dirty="0"/>
          </a:p>
        </p:txBody>
      </p:sp>
      <p:sp>
        <p:nvSpPr>
          <p:cNvPr id="4" name="Tijdelijke aanduiding voor dianummer 3"/>
          <p:cNvSpPr>
            <a:spLocks noGrp="1"/>
          </p:cNvSpPr>
          <p:nvPr>
            <p:ph type="sldNum" sz="quarter" idx="10"/>
          </p:nvPr>
        </p:nvSpPr>
        <p:spPr/>
        <p:txBody>
          <a:bodyPr/>
          <a:lstStyle/>
          <a:p>
            <a:fld id="{FA669F71-EDEA-4DA0-95A3-BA03B91A4B95}" type="slidenum">
              <a:rPr lang="en-US" smtClean="0"/>
              <a:pPr/>
              <a:t>17</a:t>
            </a:fld>
            <a:endParaRPr lang="en-US"/>
          </a:p>
        </p:txBody>
      </p:sp>
    </p:spTree>
    <p:extLst>
      <p:ext uri="{BB962C8B-B14F-4D97-AF65-F5344CB8AC3E}">
        <p14:creationId xmlns:p14="http://schemas.microsoft.com/office/powerpoint/2010/main" val="409296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Wingdings" pitchFamily="2" charset="2"/>
              <a:buNone/>
              <a:defRPr/>
            </a:pPr>
            <a:r>
              <a:rPr lang="en-US" sz="2000" dirty="0" smtClean="0"/>
              <a:t>Moving to the right side of the ‘media map’: the characteristics of MNM’s audience.</a:t>
            </a:r>
          </a:p>
          <a:p>
            <a:pPr marL="0" indent="0">
              <a:buFont typeface="Wingdings" pitchFamily="2" charset="2"/>
              <a:buNone/>
              <a:defRPr/>
            </a:pPr>
            <a:r>
              <a:rPr lang="en-US" sz="2000" dirty="0" smtClean="0"/>
              <a:t>&lt;click&gt;</a:t>
            </a:r>
          </a:p>
          <a:p>
            <a:pPr marL="0" indent="0">
              <a:buFont typeface="Wingdings" pitchFamily="2" charset="2"/>
              <a:buNone/>
              <a:defRPr/>
            </a:pPr>
            <a:r>
              <a:rPr lang="en-US" sz="2000" dirty="0" smtClean="0"/>
              <a:t>First of all, whereas the </a:t>
            </a:r>
            <a:r>
              <a:rPr lang="en-US" sz="2000" dirty="0" err="1" smtClean="0"/>
              <a:t>Stubru</a:t>
            </a:r>
            <a:r>
              <a:rPr lang="en-US" sz="2000" dirty="0" smtClean="0"/>
              <a:t> image is more characteristic to a ‘mindset’ rather than a demographical age group,</a:t>
            </a:r>
            <a:r>
              <a:rPr lang="en-US" sz="2000" baseline="0" dirty="0" smtClean="0"/>
              <a:t> the MNM ‘state of mind’ is clearly concentrated in younger audiences, mainly teenagers and early twenty-</a:t>
            </a:r>
            <a:r>
              <a:rPr lang="en-US" sz="2000" baseline="0" dirty="0" err="1" smtClean="0"/>
              <a:t>somethings</a:t>
            </a:r>
            <a:r>
              <a:rPr lang="en-US" sz="2000" baseline="0" dirty="0" smtClean="0"/>
              <a:t>.</a:t>
            </a:r>
          </a:p>
          <a:p>
            <a:pPr marL="0" indent="0">
              <a:buFont typeface="Wingdings" pitchFamily="2" charset="2"/>
              <a:buNone/>
              <a:defRPr/>
            </a:pPr>
            <a:endParaRPr lang="en-US" sz="2000" baseline="0" dirty="0" smtClean="0"/>
          </a:p>
          <a:p>
            <a:pPr marL="0" indent="0">
              <a:buFont typeface="Wingdings" pitchFamily="2" charset="2"/>
              <a:buNone/>
              <a:defRPr/>
            </a:pPr>
            <a:r>
              <a:rPr lang="en-US" sz="2000" dirty="0" smtClean="0"/>
              <a:t>They are typically:</a:t>
            </a:r>
            <a:r>
              <a:rPr lang="en-US" sz="2000" baseline="0" dirty="0" smtClean="0"/>
              <a:t> </a:t>
            </a:r>
          </a:p>
          <a:p>
            <a:pPr marL="342900" indent="-342900">
              <a:buFontTx/>
              <a:buChar char="-"/>
              <a:defRPr/>
            </a:pPr>
            <a:r>
              <a:rPr lang="en-US" sz="2000" baseline="0" dirty="0" smtClean="0"/>
              <a:t>Uncertain and, to some extent, concerned about their place in society and their future</a:t>
            </a:r>
          </a:p>
          <a:p>
            <a:pPr marL="342900" indent="-342900">
              <a:buFontTx/>
              <a:buChar char="-"/>
              <a:defRPr/>
            </a:pPr>
            <a:r>
              <a:rPr lang="en-US" sz="2000" baseline="0" dirty="0" smtClean="0"/>
              <a:t>Looking for security and control</a:t>
            </a:r>
          </a:p>
          <a:p>
            <a:pPr marL="342900" indent="-342900">
              <a:buFontTx/>
              <a:buChar char="-"/>
              <a:defRPr/>
            </a:pPr>
            <a:r>
              <a:rPr lang="en-US" sz="2000" baseline="0" dirty="0" smtClean="0"/>
              <a:t>Looking for peace, in a safe environment like family, sports club</a:t>
            </a:r>
          </a:p>
          <a:p>
            <a:pPr marL="0" indent="0">
              <a:buFontTx/>
              <a:buNone/>
              <a:defRPr/>
            </a:pPr>
            <a:r>
              <a:rPr lang="en-US" sz="2000" baseline="0" dirty="0" smtClean="0"/>
              <a:t>They also don’t want to stand out from the crowd too much. They like to fit in and be accepted. </a:t>
            </a:r>
          </a:p>
          <a:p>
            <a:pPr marL="0" indent="0">
              <a:buFontTx/>
              <a:buNone/>
              <a:defRPr/>
            </a:pPr>
            <a:r>
              <a:rPr lang="en-US" sz="2000" baseline="0" dirty="0" smtClean="0"/>
              <a:t>And as for their entertainment needs: they really like to escape from the harsh world out there and relax without too much intellectual effort or surprises.</a:t>
            </a:r>
          </a:p>
          <a:p>
            <a:pPr marL="0" indent="0">
              <a:buFontTx/>
              <a:buNone/>
              <a:defRPr/>
            </a:pPr>
            <a:r>
              <a:rPr lang="en-US" sz="2000" baseline="0" dirty="0" smtClean="0"/>
              <a:t>&lt;click&gt;</a:t>
            </a:r>
          </a:p>
          <a:p>
            <a:pPr marL="0" indent="0">
              <a:buFontTx/>
              <a:buNone/>
              <a:defRPr/>
            </a:pPr>
            <a:r>
              <a:rPr lang="en-US" sz="2000" baseline="0" dirty="0" smtClean="0"/>
              <a:t>So if we’re starting a radio station that could speak to them, we’d be looking for:</a:t>
            </a:r>
          </a:p>
          <a:p>
            <a:pPr marL="0" indent="0">
              <a:buFontTx/>
              <a:buNone/>
              <a:defRPr/>
            </a:pPr>
            <a:r>
              <a:rPr lang="en-US" sz="2000" dirty="0" smtClean="0"/>
              <a:t>A reassuring, straightforward</a:t>
            </a:r>
            <a:r>
              <a:rPr lang="en-US" sz="2000" baseline="0" dirty="0" smtClean="0"/>
              <a:t>, easy to digest, somewhat </a:t>
            </a:r>
            <a:r>
              <a:rPr lang="en-US" sz="2000" baseline="0" dirty="0" err="1" smtClean="0"/>
              <a:t>cosy</a:t>
            </a:r>
            <a:r>
              <a:rPr lang="en-US" sz="2000" baseline="0" dirty="0" smtClean="0"/>
              <a:t> and welcoming channel that offers them an uncomplicated way of relaxing</a:t>
            </a:r>
          </a:p>
          <a:p>
            <a:pPr marL="0" indent="0">
              <a:buFontTx/>
              <a:buNone/>
              <a:defRPr/>
            </a:pPr>
            <a:endParaRPr lang="en-US" sz="2000" dirty="0" smtClean="0"/>
          </a:p>
          <a:p>
            <a:pPr marL="0" indent="0">
              <a:buFont typeface="Wingdings" pitchFamily="2" charset="2"/>
              <a:buNone/>
              <a:defRPr/>
            </a:pPr>
            <a:r>
              <a:rPr lang="en-US" sz="2000" dirty="0" smtClean="0"/>
              <a:t>&lt;click&gt;</a:t>
            </a:r>
          </a:p>
          <a:p>
            <a:pPr marL="0" indent="0">
              <a:buFont typeface="Wingdings" pitchFamily="2" charset="2"/>
              <a:buNone/>
              <a:defRPr/>
            </a:pPr>
            <a:r>
              <a:rPr lang="en-US" sz="2000" dirty="0" smtClean="0"/>
              <a:t>=&gt; MNM’s </a:t>
            </a:r>
            <a:r>
              <a:rPr lang="en-US" sz="2000" dirty="0" err="1" smtClean="0"/>
              <a:t>programmes</a:t>
            </a:r>
            <a:r>
              <a:rPr lang="en-US" sz="2000" dirty="0" smtClean="0"/>
              <a:t> are based on three pillars: </a:t>
            </a:r>
          </a:p>
          <a:p>
            <a:pPr marL="800100" lvl="1" indent="-342900">
              <a:buFont typeface="Arial" pitchFamily="34" charset="0"/>
              <a:buChar char="•"/>
              <a:defRPr/>
            </a:pPr>
            <a:r>
              <a:rPr lang="en-US" sz="2000" b="1" dirty="0" smtClean="0"/>
              <a:t>listener sized</a:t>
            </a:r>
            <a:r>
              <a:rPr lang="en-US" sz="2000" dirty="0" smtClean="0"/>
              <a:t> news and information, social </a:t>
            </a:r>
            <a:r>
              <a:rPr lang="en-US" sz="2000" b="1" dirty="0" smtClean="0"/>
              <a:t>commitment</a:t>
            </a:r>
            <a:r>
              <a:rPr lang="en-US" sz="2000" dirty="0" smtClean="0"/>
              <a:t> and the promotion of a </a:t>
            </a:r>
            <a:r>
              <a:rPr lang="en-US" sz="2000" b="1" dirty="0" smtClean="0"/>
              <a:t>team spirit</a:t>
            </a:r>
            <a:r>
              <a:rPr lang="en-US" sz="2000" dirty="0" smtClean="0"/>
              <a:t>. </a:t>
            </a:r>
          </a:p>
          <a:p>
            <a:pPr marL="800100" lvl="1" indent="-342900">
              <a:buFont typeface="Arial" pitchFamily="34" charset="0"/>
              <a:buChar char="•"/>
              <a:defRPr/>
            </a:pPr>
            <a:r>
              <a:rPr lang="en-US" sz="2000" dirty="0" smtClean="0"/>
              <a:t>MNM intends to act as an </a:t>
            </a:r>
            <a:r>
              <a:rPr lang="en-US" sz="2000" b="1" dirty="0" smtClean="0"/>
              <a:t>interactive platform </a:t>
            </a:r>
            <a:r>
              <a:rPr lang="en-US" sz="2000" dirty="0" smtClean="0"/>
              <a:t>that respects all opinions. Its music attracts young people</a:t>
            </a:r>
            <a:r>
              <a:rPr lang="en-US" dirty="0" smtClean="0"/>
              <a:t>.</a:t>
            </a:r>
          </a:p>
          <a:p>
            <a:pPr marL="800100" lvl="1" indent="-342900">
              <a:buFont typeface="Arial" pitchFamily="34" charset="0"/>
              <a:buChar char="•"/>
              <a:defRPr/>
            </a:pPr>
            <a:r>
              <a:rPr lang="en-US" dirty="0" smtClean="0"/>
              <a:t>The </a:t>
            </a:r>
            <a:r>
              <a:rPr lang="en-US" b="1" dirty="0" smtClean="0"/>
              <a:t>digital audio streaming </a:t>
            </a:r>
            <a:r>
              <a:rPr lang="en-US" dirty="0" smtClean="0"/>
              <a:t>MNM hits offers round-the-clock the best hit music and news.</a:t>
            </a:r>
            <a:endParaRPr lang="nl-BE" dirty="0" smtClean="0"/>
          </a:p>
          <a:p>
            <a:endParaRPr lang="en-US" dirty="0"/>
          </a:p>
        </p:txBody>
      </p:sp>
      <p:sp>
        <p:nvSpPr>
          <p:cNvPr id="4" name="Tijdelijke aanduiding voor dianummer 3"/>
          <p:cNvSpPr>
            <a:spLocks noGrp="1"/>
          </p:cNvSpPr>
          <p:nvPr>
            <p:ph type="sldNum" sz="quarter" idx="10"/>
          </p:nvPr>
        </p:nvSpPr>
        <p:spPr/>
        <p:txBody>
          <a:bodyPr/>
          <a:lstStyle/>
          <a:p>
            <a:fld id="{FA669F71-EDEA-4DA0-95A3-BA03B91A4B95}" type="slidenum">
              <a:rPr lang="en-US" smtClean="0"/>
              <a:pPr/>
              <a:t>18</a:t>
            </a:fld>
            <a:endParaRPr lang="en-US"/>
          </a:p>
        </p:txBody>
      </p:sp>
    </p:spTree>
    <p:extLst>
      <p:ext uri="{BB962C8B-B14F-4D97-AF65-F5344CB8AC3E}">
        <p14:creationId xmlns:p14="http://schemas.microsoft.com/office/powerpoint/2010/main" val="4265456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jdelijke aanduiding voor dia-afbeelding 1"/>
          <p:cNvSpPr>
            <a:spLocks noGrp="1" noRot="1" noChangeAspect="1" noTextEdit="1"/>
          </p:cNvSpPr>
          <p:nvPr>
            <p:ph type="sldImg"/>
          </p:nvPr>
        </p:nvSpPr>
        <p:spPr>
          <a:ln/>
        </p:spPr>
      </p:sp>
      <p:sp>
        <p:nvSpPr>
          <p:cNvPr id="190467" name="Tijdelijke aanduiding voor notities 2"/>
          <p:cNvSpPr>
            <a:spLocks noGrp="1"/>
          </p:cNvSpPr>
          <p:nvPr>
            <p:ph type="body" idx="1"/>
          </p:nvPr>
        </p:nvSpPr>
        <p:spPr>
          <a:noFill/>
        </p:spPr>
        <p:txBody>
          <a:bodyPr/>
          <a:lstStyle/>
          <a:p>
            <a:r>
              <a:rPr lang="nl-BE" dirty="0" err="1" smtClean="0"/>
              <a:t>This</a:t>
            </a:r>
            <a:r>
              <a:rPr lang="nl-BE" dirty="0" smtClean="0"/>
              <a:t> is </a:t>
            </a:r>
            <a:r>
              <a:rPr lang="nl-BE" dirty="0" err="1" smtClean="0"/>
              <a:t>what</a:t>
            </a:r>
            <a:r>
              <a:rPr lang="nl-BE" dirty="0" smtClean="0"/>
              <a:t> the media map</a:t>
            </a:r>
            <a:r>
              <a:rPr lang="nl-BE" baseline="0" dirty="0" smtClean="0"/>
              <a:t> </a:t>
            </a:r>
            <a:r>
              <a:rPr lang="nl-BE" baseline="0" dirty="0" err="1" smtClean="0"/>
              <a:t>and</a:t>
            </a:r>
            <a:r>
              <a:rPr lang="nl-BE" baseline="0" dirty="0" smtClean="0"/>
              <a:t> </a:t>
            </a:r>
            <a:r>
              <a:rPr lang="nl-BE" baseline="0" dirty="0" err="1" smtClean="0"/>
              <a:t>our</a:t>
            </a:r>
            <a:r>
              <a:rPr lang="nl-BE" baseline="0" dirty="0" smtClean="0"/>
              <a:t> brand positioning looks </a:t>
            </a:r>
            <a:r>
              <a:rPr lang="nl-BE" baseline="0" dirty="0" err="1" smtClean="0"/>
              <a:t>like</a:t>
            </a:r>
            <a:r>
              <a:rPr lang="nl-BE" baseline="0" dirty="0" smtClean="0"/>
              <a:t> </a:t>
            </a:r>
            <a:r>
              <a:rPr lang="nl-BE" baseline="0" dirty="0" err="1" smtClean="0"/>
              <a:t>graphically</a:t>
            </a:r>
            <a:r>
              <a:rPr lang="nl-BE" baseline="0" dirty="0" smtClean="0"/>
              <a:t>. </a:t>
            </a:r>
            <a:r>
              <a:rPr lang="nl-BE" baseline="0" dirty="0" err="1" smtClean="0"/>
              <a:t>This</a:t>
            </a:r>
            <a:r>
              <a:rPr lang="nl-BE" baseline="0" dirty="0" smtClean="0"/>
              <a:t> way, </a:t>
            </a:r>
            <a:r>
              <a:rPr lang="nl-BE" baseline="0" dirty="0" err="1" smtClean="0"/>
              <a:t>it</a:t>
            </a:r>
            <a:r>
              <a:rPr lang="nl-BE" baseline="0" dirty="0" smtClean="0"/>
              <a:t> is more easy </a:t>
            </a:r>
            <a:r>
              <a:rPr lang="nl-BE" baseline="0" dirty="0" err="1" smtClean="0"/>
              <a:t>to</a:t>
            </a:r>
            <a:r>
              <a:rPr lang="nl-BE" baseline="0" dirty="0" smtClean="0"/>
              <a:t> </a:t>
            </a:r>
            <a:r>
              <a:rPr lang="nl-BE" baseline="0" dirty="0" err="1" smtClean="0"/>
              <a:t>discern</a:t>
            </a:r>
            <a:r>
              <a:rPr lang="nl-BE" baseline="0" dirty="0" smtClean="0"/>
              <a:t> </a:t>
            </a:r>
            <a:r>
              <a:rPr lang="nl-BE" baseline="0" dirty="0" err="1" smtClean="0"/>
              <a:t>and</a:t>
            </a:r>
            <a:r>
              <a:rPr lang="nl-BE" baseline="0" dirty="0" smtClean="0"/>
              <a:t> </a:t>
            </a:r>
            <a:r>
              <a:rPr lang="nl-BE" baseline="0" dirty="0" err="1" smtClean="0"/>
              <a:t>differentiate</a:t>
            </a:r>
            <a:r>
              <a:rPr lang="nl-BE" baseline="0" dirty="0" smtClean="0"/>
              <a:t> the </a:t>
            </a:r>
            <a:r>
              <a:rPr lang="nl-BE" baseline="0" dirty="0" err="1" smtClean="0"/>
              <a:t>core</a:t>
            </a:r>
            <a:r>
              <a:rPr lang="nl-BE" baseline="0" dirty="0" smtClean="0"/>
              <a:t> </a:t>
            </a:r>
            <a:r>
              <a:rPr lang="nl-BE" baseline="0" dirty="0" err="1" smtClean="0"/>
              <a:t>values</a:t>
            </a:r>
            <a:r>
              <a:rPr lang="nl-BE" baseline="0" dirty="0" smtClean="0"/>
              <a:t> </a:t>
            </a:r>
            <a:r>
              <a:rPr lang="nl-BE" baseline="0" dirty="0" err="1" smtClean="0"/>
              <a:t>for</a:t>
            </a:r>
            <a:r>
              <a:rPr lang="nl-BE" baseline="0" dirty="0" smtClean="0"/>
              <a:t> </a:t>
            </a:r>
            <a:r>
              <a:rPr lang="nl-BE" baseline="0" dirty="0" err="1" smtClean="0"/>
              <a:t>every</a:t>
            </a:r>
            <a:r>
              <a:rPr lang="nl-BE" baseline="0" dirty="0" smtClean="0"/>
              <a:t> brand.</a:t>
            </a:r>
          </a:p>
          <a:p>
            <a:endParaRPr lang="nl-BE" baseline="0" dirty="0" smtClean="0"/>
          </a:p>
          <a:p>
            <a:endParaRPr lang="nl-BE" dirty="0" smtClean="0"/>
          </a:p>
        </p:txBody>
      </p:sp>
      <p:sp>
        <p:nvSpPr>
          <p:cNvPr id="190468" name="Tijdelijke aanduiding voor dianumm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AC1C256-95B0-4C91-AC28-D279A0AD8D70}" type="slidenum">
              <a:rPr lang="nl-NL" smtClean="0"/>
              <a:pPr eaLnBrk="1" hangingPunct="1"/>
              <a:t>19</a:t>
            </a:fld>
            <a:endParaRPr lang="nl-NL"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B8D85F-1F5F-47D3-A03D-F1D5E941C4E3}" type="slidenum">
              <a:rPr lang="en-US"/>
              <a:pPr/>
              <a:t>2</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Of course,</a:t>
            </a:r>
            <a:r>
              <a:rPr lang="en-US" baseline="0" dirty="0" smtClean="0"/>
              <a:t> this results in a different </a:t>
            </a:r>
            <a:r>
              <a:rPr lang="en-US" b="1" baseline="0" dirty="0" smtClean="0"/>
              <a:t>musical identity </a:t>
            </a:r>
            <a:r>
              <a:rPr lang="en-US" baseline="0" dirty="0" smtClean="0"/>
              <a:t>for each station, MNM’s play list focusing on pop, dance and urban genres, while Studio </a:t>
            </a:r>
            <a:r>
              <a:rPr lang="en-US" baseline="0" dirty="0" err="1" smtClean="0"/>
              <a:t>Brussel</a:t>
            </a:r>
            <a:r>
              <a:rPr lang="en-US" baseline="0" dirty="0" smtClean="0"/>
              <a:t> is more likely to explore rock, electronic and alternative genres.</a:t>
            </a:r>
            <a:endParaRPr lang="en-US" dirty="0" smtClean="0"/>
          </a:p>
          <a:p>
            <a:endParaRPr lang="en-US" dirty="0" smtClean="0"/>
          </a:p>
          <a:p>
            <a:r>
              <a:rPr lang="en-US" dirty="0" smtClean="0"/>
              <a:t>But there’s another</a:t>
            </a:r>
            <a:r>
              <a:rPr lang="en-US" baseline="0" dirty="0" smtClean="0"/>
              <a:t> difference we saw, namely in the need for and the reception of news and information.</a:t>
            </a:r>
          </a:p>
          <a:p>
            <a:endParaRPr lang="en-US" baseline="0" dirty="0" smtClean="0"/>
          </a:p>
          <a:p>
            <a:r>
              <a:rPr lang="en-US" baseline="0" dirty="0" smtClean="0"/>
              <a:t>For </a:t>
            </a:r>
            <a:r>
              <a:rPr lang="en-US" baseline="0" dirty="0" err="1" smtClean="0"/>
              <a:t>Stubru</a:t>
            </a:r>
            <a:r>
              <a:rPr lang="en-US" baseline="0" dirty="0" smtClean="0"/>
              <a:t> audience: our offer of current events can be an ongoing story, that leaves some questions open and stimulates the </a:t>
            </a:r>
            <a:r>
              <a:rPr lang="en-US" baseline="0" dirty="0" err="1" smtClean="0"/>
              <a:t>listerener</a:t>
            </a:r>
            <a:r>
              <a:rPr lang="en-US" baseline="0" dirty="0" smtClean="0"/>
              <a:t> to think about what’s happening and form his/her own opinion. If they’re interested, they’ll try to further inform themselves immediately on line. So they’re not scared off by ‘new’ items.</a:t>
            </a:r>
          </a:p>
          <a:p>
            <a:endParaRPr lang="en-US" baseline="0" dirty="0" smtClean="0"/>
          </a:p>
          <a:p>
            <a:r>
              <a:rPr lang="en-US" baseline="0" dirty="0" smtClean="0"/>
              <a:t>For MNM, it was about bringing answers, taking away uncertainty whether the listener is ‘up to date’ on the most important current affairs. </a:t>
            </a:r>
          </a:p>
          <a:p>
            <a:r>
              <a:rPr lang="en-US" baseline="0" dirty="0" smtClean="0"/>
              <a:t>News bulletins are a collection of stories that don’t have open endings, the listener needs to feel that he/she knows enough to get the full picture. </a:t>
            </a:r>
          </a:p>
          <a:p>
            <a:r>
              <a:rPr lang="en-US" baseline="0" dirty="0" smtClean="0"/>
              <a:t>Because the traditional news content and formats don’t really appeal to this specific audience, the MNM bulletins have to focus on the relevance to their listeners, e.g. specialists as well as the reactions of people in the street, </a:t>
            </a:r>
            <a:r>
              <a:rPr lang="en-US" baseline="0" dirty="0" err="1" smtClean="0"/>
              <a:t>tesimonials</a:t>
            </a:r>
            <a:r>
              <a:rPr lang="en-US" baseline="0" dirty="0" smtClean="0"/>
              <a:t>… and how it resonates in the community. </a:t>
            </a:r>
            <a:endParaRPr lang="en-US" dirty="0"/>
          </a:p>
        </p:txBody>
      </p:sp>
      <p:sp>
        <p:nvSpPr>
          <p:cNvPr id="4" name="Tijdelijke aanduiding voor dianummer 3"/>
          <p:cNvSpPr>
            <a:spLocks noGrp="1"/>
          </p:cNvSpPr>
          <p:nvPr>
            <p:ph type="sldNum" sz="quarter" idx="10"/>
          </p:nvPr>
        </p:nvSpPr>
        <p:spPr/>
        <p:txBody>
          <a:bodyPr/>
          <a:lstStyle/>
          <a:p>
            <a:fld id="{FA669F71-EDEA-4DA0-95A3-BA03B91A4B95}" type="slidenum">
              <a:rPr lang="en-US" smtClean="0"/>
              <a:pPr/>
              <a:t>20</a:t>
            </a:fld>
            <a:endParaRPr lang="en-US"/>
          </a:p>
        </p:txBody>
      </p:sp>
    </p:spTree>
    <p:extLst>
      <p:ext uri="{BB962C8B-B14F-4D97-AF65-F5344CB8AC3E}">
        <p14:creationId xmlns:p14="http://schemas.microsoft.com/office/powerpoint/2010/main" val="930914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MNM Initiatives:</a:t>
            </a:r>
          </a:p>
          <a:p>
            <a:pPr marL="171450" indent="-171450">
              <a:buFontTx/>
              <a:buChar char="-"/>
            </a:pPr>
            <a:r>
              <a:rPr lang="en-US" baseline="0" dirty="0" smtClean="0"/>
              <a:t>Start to DJ: A DJ contest during the summer tour. To give one example: next to air time, one of the winners even got to a support act to David </a:t>
            </a:r>
            <a:r>
              <a:rPr lang="en-US" baseline="0" dirty="0" err="1" smtClean="0"/>
              <a:t>Guetta</a:t>
            </a:r>
            <a:r>
              <a:rPr lang="en-US" baseline="0" dirty="0" smtClean="0"/>
              <a:t>.</a:t>
            </a:r>
          </a:p>
          <a:p>
            <a:pPr marL="171450" indent="-171450">
              <a:buFontTx/>
              <a:buChar char="-"/>
            </a:pPr>
            <a:r>
              <a:rPr lang="en-US" baseline="0" dirty="0" smtClean="0"/>
              <a:t>Summer festivals: MNM went out to some big festivals </a:t>
            </a:r>
          </a:p>
          <a:p>
            <a:pPr marL="171450" indent="-171450">
              <a:buFontTx/>
              <a:buChar char="-"/>
            </a:pPr>
            <a:r>
              <a:rPr lang="en-US" dirty="0" smtClean="0"/>
              <a:t>De </a:t>
            </a:r>
            <a:r>
              <a:rPr lang="en-US" dirty="0" err="1" smtClean="0"/>
              <a:t>Strafste</a:t>
            </a:r>
            <a:r>
              <a:rPr lang="en-US" dirty="0" smtClean="0"/>
              <a:t> School:</a:t>
            </a:r>
            <a:r>
              <a:rPr lang="en-US" baseline="0" dirty="0" smtClean="0"/>
              <a:t> engaging school communities in search of the ‘coolest school’ in Flanders</a:t>
            </a:r>
          </a:p>
          <a:p>
            <a:pPr marL="171450" indent="-171450">
              <a:buFontTx/>
              <a:buChar char="-"/>
            </a:pPr>
            <a:endParaRPr lang="nl-BE" baseline="0" dirty="0" smtClean="0"/>
          </a:p>
          <a:p>
            <a:pPr marL="171450" indent="-171450">
              <a:buFontTx/>
              <a:buChar char="-"/>
            </a:pPr>
            <a:endParaRPr lang="nl-BE" baseline="0" dirty="0" smtClean="0"/>
          </a:p>
          <a:p>
            <a:pPr marL="171450" indent="-171450">
              <a:buFontTx/>
              <a:buChar char="-"/>
            </a:pPr>
            <a:endParaRPr lang="nl-BE" baseline="0" dirty="0" smtClean="0"/>
          </a:p>
          <a:p>
            <a:pPr marL="171450" indent="-171450">
              <a:buFontTx/>
              <a:buChar char="-"/>
            </a:pPr>
            <a:r>
              <a:rPr lang="nl-BE" baseline="0" dirty="0" smtClean="0"/>
              <a:t>EDL: </a:t>
            </a:r>
          </a:p>
          <a:p>
            <a:pPr marL="171450" indent="-171450">
              <a:buFontTx/>
              <a:buChar char="-"/>
            </a:pPr>
            <a:endParaRPr lang="en-US" dirty="0"/>
          </a:p>
        </p:txBody>
      </p:sp>
      <p:sp>
        <p:nvSpPr>
          <p:cNvPr id="4" name="Tijdelijke aanduiding voor dianummer 3"/>
          <p:cNvSpPr>
            <a:spLocks noGrp="1"/>
          </p:cNvSpPr>
          <p:nvPr>
            <p:ph type="sldNum" sz="quarter" idx="10"/>
          </p:nvPr>
        </p:nvSpPr>
        <p:spPr/>
        <p:txBody>
          <a:bodyPr/>
          <a:lstStyle/>
          <a:p>
            <a:fld id="{FA669F71-EDEA-4DA0-95A3-BA03B91A4B95}" type="slidenum">
              <a:rPr lang="en-US" smtClean="0"/>
              <a:pPr/>
              <a:t>21</a:t>
            </a:fld>
            <a:endParaRPr lang="en-US"/>
          </a:p>
        </p:txBody>
      </p:sp>
    </p:spTree>
    <p:extLst>
      <p:ext uri="{BB962C8B-B14F-4D97-AF65-F5344CB8AC3E}">
        <p14:creationId xmlns:p14="http://schemas.microsoft.com/office/powerpoint/2010/main" val="930914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Marathon Radio: DJ Peter Van de </a:t>
            </a:r>
            <a:r>
              <a:rPr lang="en-US" baseline="0" dirty="0" err="1" smtClean="0"/>
              <a:t>Veire</a:t>
            </a:r>
            <a:r>
              <a:rPr lang="en-US" baseline="0" dirty="0" smtClean="0"/>
              <a:t> on air for 185 hours on end… Right in the middle of the exam period, so supporting the students and giving them a ‘fun’ companion while studying or during their breaks. </a:t>
            </a:r>
            <a:r>
              <a:rPr lang="en-US" dirty="0" smtClean="0">
                <a:effectLst/>
              </a:rPr>
              <a:t>During these 8 days he only slept for 8 hours. </a:t>
            </a:r>
            <a:br>
              <a:rPr lang="en-US" dirty="0" smtClean="0">
                <a:effectLst/>
              </a:rPr>
            </a:br>
            <a:r>
              <a:rPr lang="en-US" dirty="0" smtClean="0">
                <a:effectLst/>
              </a:rPr>
              <a:t>Over 2 million listeners tuned in to the show at one point or another. </a:t>
            </a:r>
            <a:br>
              <a:rPr lang="en-US" dirty="0" smtClean="0">
                <a:effectLst/>
              </a:rPr>
            </a:br>
            <a:endParaRPr lang="en-US" baseline="0" dirty="0" smtClean="0"/>
          </a:p>
          <a:p>
            <a:endParaRPr lang="en-US" dirty="0"/>
          </a:p>
        </p:txBody>
      </p:sp>
      <p:sp>
        <p:nvSpPr>
          <p:cNvPr id="4" name="Tijdelijke aanduiding voor dianummer 3"/>
          <p:cNvSpPr>
            <a:spLocks noGrp="1"/>
          </p:cNvSpPr>
          <p:nvPr>
            <p:ph type="sldNum" sz="quarter" idx="10"/>
          </p:nvPr>
        </p:nvSpPr>
        <p:spPr/>
        <p:txBody>
          <a:bodyPr/>
          <a:lstStyle/>
          <a:p>
            <a:fld id="{FA669F71-EDEA-4DA0-95A3-BA03B91A4B95}" type="slidenum">
              <a:rPr lang="en-US" smtClean="0"/>
              <a:pPr/>
              <a:t>22</a:t>
            </a:fld>
            <a:endParaRPr lang="en-US"/>
          </a:p>
        </p:txBody>
      </p:sp>
    </p:spTree>
    <p:extLst>
      <p:ext uri="{BB962C8B-B14F-4D97-AF65-F5344CB8AC3E}">
        <p14:creationId xmlns:p14="http://schemas.microsoft.com/office/powerpoint/2010/main" val="94341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baseline="0" dirty="0" smtClean="0"/>
          </a:p>
          <a:p>
            <a:r>
              <a:rPr lang="nl-BE" dirty="0" err="1" smtClean="0"/>
              <a:t>Stubru</a:t>
            </a:r>
            <a:r>
              <a:rPr lang="nl-BE" baseline="0" dirty="0" smtClean="0"/>
              <a:t> </a:t>
            </a:r>
            <a:r>
              <a:rPr lang="nl-BE" baseline="0" dirty="0" err="1" smtClean="0"/>
              <a:t>Initiatives</a:t>
            </a:r>
            <a:r>
              <a:rPr lang="nl-BE" baseline="0" dirty="0" smtClean="0"/>
              <a:t>: </a:t>
            </a:r>
          </a:p>
          <a:p>
            <a:endParaRPr lang="nl-BE" baseline="0"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nl-BE" baseline="0" dirty="0" smtClean="0"/>
              <a:t>Club 69, ‘</a:t>
            </a:r>
            <a:r>
              <a:rPr lang="nl-BE" baseline="0" dirty="0" err="1" smtClean="0"/>
              <a:t>All</a:t>
            </a:r>
            <a:r>
              <a:rPr lang="nl-BE" baseline="0" dirty="0" smtClean="0"/>
              <a:t> </a:t>
            </a:r>
            <a:r>
              <a:rPr lang="nl-BE" baseline="0" dirty="0" err="1" smtClean="0"/>
              <a:t>Areas</a:t>
            </a:r>
            <a:r>
              <a:rPr lang="nl-BE" baseline="0" dirty="0" smtClean="0"/>
              <a:t>’, ‘Living Room’</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nl-BE" baseline="0" dirty="0" err="1" smtClean="0"/>
              <a:t>Mashtag</a:t>
            </a:r>
            <a:r>
              <a:rPr lang="nl-BE" baseline="0" dirty="0" smtClean="0"/>
              <a:t>: </a:t>
            </a:r>
            <a:r>
              <a:rPr lang="nl-BE" baseline="0" dirty="0" err="1" smtClean="0"/>
              <a:t>when</a:t>
            </a:r>
            <a:r>
              <a:rPr lang="nl-BE" baseline="0" dirty="0" smtClean="0"/>
              <a:t> </a:t>
            </a:r>
            <a:r>
              <a:rPr lang="nl-BE" baseline="0" dirty="0" err="1" smtClean="0"/>
              <a:t>they</a:t>
            </a:r>
            <a:r>
              <a:rPr lang="nl-BE" baseline="0" dirty="0" smtClean="0"/>
              <a:t> </a:t>
            </a:r>
            <a:r>
              <a:rPr lang="nl-BE" baseline="0" dirty="0" err="1" smtClean="0"/>
              <a:t>reached</a:t>
            </a:r>
            <a:r>
              <a:rPr lang="nl-BE" baseline="0" dirty="0" smtClean="0"/>
              <a:t> </a:t>
            </a:r>
            <a:r>
              <a:rPr lang="nl-BE" baseline="0" dirty="0" err="1" smtClean="0"/>
              <a:t>their</a:t>
            </a:r>
            <a:r>
              <a:rPr lang="nl-BE" baseline="0" dirty="0" smtClean="0"/>
              <a:t> 100.000th </a:t>
            </a:r>
            <a:r>
              <a:rPr lang="nl-BE" baseline="0" dirty="0" err="1" smtClean="0"/>
              <a:t>follower</a:t>
            </a:r>
            <a:r>
              <a:rPr lang="nl-BE" baseline="0" dirty="0" smtClean="0"/>
              <a:t> on </a:t>
            </a:r>
            <a:r>
              <a:rPr lang="nl-BE" baseline="0" dirty="0" err="1" smtClean="0"/>
              <a:t>Twitter</a:t>
            </a:r>
            <a:r>
              <a:rPr lang="nl-BE" baseline="0" dirty="0" smtClean="0"/>
              <a:t>, </a:t>
            </a:r>
            <a:r>
              <a:rPr lang="nl-BE" baseline="0" dirty="0" err="1" smtClean="0"/>
              <a:t>they</a:t>
            </a:r>
            <a:r>
              <a:rPr lang="nl-BE" baseline="0" dirty="0" smtClean="0"/>
              <a:t> </a:t>
            </a:r>
            <a:r>
              <a:rPr lang="nl-BE" baseline="0" dirty="0" err="1" smtClean="0"/>
              <a:t>started</a:t>
            </a:r>
            <a:r>
              <a:rPr lang="nl-BE" baseline="0" dirty="0" smtClean="0"/>
              <a:t> a </a:t>
            </a:r>
            <a:r>
              <a:rPr lang="nl-BE" baseline="0" dirty="0" err="1" smtClean="0"/>
              <a:t>contest</a:t>
            </a:r>
            <a:r>
              <a:rPr lang="nl-BE" baseline="0" dirty="0" smtClean="0"/>
              <a:t> on </a:t>
            </a:r>
            <a:r>
              <a:rPr lang="nl-BE" baseline="0" dirty="0" err="1" smtClean="0"/>
              <a:t>twitter</a:t>
            </a:r>
            <a:r>
              <a:rPr lang="nl-BE" baseline="0" dirty="0" smtClean="0"/>
              <a:t>, </a:t>
            </a:r>
            <a:r>
              <a:rPr lang="nl-BE" baseline="0" dirty="0" err="1" smtClean="0"/>
              <a:t>with</a:t>
            </a:r>
            <a:r>
              <a:rPr lang="nl-BE" baseline="0" dirty="0" smtClean="0"/>
              <a:t> the </a:t>
            </a:r>
            <a:r>
              <a:rPr lang="nl-BE" baseline="0" dirty="0" err="1" smtClean="0"/>
              <a:t>hashtag</a:t>
            </a:r>
            <a:r>
              <a:rPr lang="nl-BE" baseline="0" dirty="0" smtClean="0"/>
              <a:t> ‘</a:t>
            </a:r>
            <a:r>
              <a:rPr lang="nl-BE" baseline="0" dirty="0" err="1" smtClean="0"/>
              <a:t>mashtag</a:t>
            </a:r>
            <a:r>
              <a:rPr lang="nl-BE" baseline="0" dirty="0" smtClean="0"/>
              <a:t>’: </a:t>
            </a:r>
            <a:r>
              <a:rPr lang="nl-BE" baseline="0" dirty="0" err="1" smtClean="0"/>
              <a:t>everyone</a:t>
            </a:r>
            <a:r>
              <a:rPr lang="nl-BE" baseline="0" dirty="0" smtClean="0"/>
              <a:t> </a:t>
            </a:r>
            <a:r>
              <a:rPr lang="nl-BE" baseline="0" dirty="0" err="1" smtClean="0"/>
              <a:t>could</a:t>
            </a:r>
            <a:r>
              <a:rPr lang="nl-BE" baseline="0" dirty="0" smtClean="0"/>
              <a:t> </a:t>
            </a:r>
            <a:r>
              <a:rPr lang="nl-BE" baseline="0" dirty="0" err="1" smtClean="0"/>
              <a:t>send</a:t>
            </a:r>
            <a:r>
              <a:rPr lang="nl-BE" baseline="0" dirty="0" smtClean="0"/>
              <a:t> in </a:t>
            </a:r>
            <a:r>
              <a:rPr lang="nl-BE" baseline="0" dirty="0" err="1" smtClean="0"/>
              <a:t>their</a:t>
            </a:r>
            <a:r>
              <a:rPr lang="nl-BE" baseline="0" dirty="0" smtClean="0"/>
              <a:t> best song </a:t>
            </a:r>
            <a:r>
              <a:rPr lang="nl-BE" baseline="0" dirty="0" err="1" smtClean="0"/>
              <a:t>music</a:t>
            </a:r>
            <a:r>
              <a:rPr lang="nl-BE" baseline="0" dirty="0" smtClean="0"/>
              <a:t> </a:t>
            </a:r>
            <a:r>
              <a:rPr lang="nl-BE" baseline="0" dirty="0" err="1" smtClean="0"/>
              <a:t>title</a:t>
            </a:r>
            <a:r>
              <a:rPr lang="nl-BE" baseline="0" dirty="0" smtClean="0"/>
              <a:t> </a:t>
            </a:r>
            <a:r>
              <a:rPr lang="nl-BE" baseline="0" dirty="0" err="1" smtClean="0"/>
              <a:t>mashups</a:t>
            </a:r>
            <a:r>
              <a:rPr lang="nl-BE" baseline="0" dirty="0" smtClean="0"/>
              <a:t>. The winner </a:t>
            </a:r>
            <a:r>
              <a:rPr lang="nl-BE" baseline="0" dirty="0" err="1" smtClean="0"/>
              <a:t>could</a:t>
            </a:r>
            <a:r>
              <a:rPr lang="nl-BE" baseline="0" dirty="0" smtClean="0"/>
              <a:t> </a:t>
            </a:r>
            <a:r>
              <a:rPr lang="nl-BE" baseline="0" dirty="0" err="1" smtClean="0"/>
              <a:t>be</a:t>
            </a:r>
            <a:r>
              <a:rPr lang="nl-BE" baseline="0" dirty="0" smtClean="0"/>
              <a:t> </a:t>
            </a:r>
            <a:r>
              <a:rPr lang="nl-BE" baseline="0" dirty="0" err="1" smtClean="0"/>
              <a:t>able</a:t>
            </a:r>
            <a:r>
              <a:rPr lang="nl-BE" baseline="0" dirty="0" smtClean="0"/>
              <a:t> </a:t>
            </a:r>
            <a:r>
              <a:rPr lang="nl-BE" baseline="0" dirty="0" err="1" smtClean="0"/>
              <a:t>to</a:t>
            </a:r>
            <a:r>
              <a:rPr lang="nl-BE" baseline="0" dirty="0" smtClean="0"/>
              <a:t> </a:t>
            </a:r>
            <a:r>
              <a:rPr lang="nl-BE" baseline="0" dirty="0" err="1" smtClean="0"/>
              <a:t>physically</a:t>
            </a:r>
            <a:r>
              <a:rPr lang="nl-BE" baseline="0" dirty="0" smtClean="0"/>
              <a:t> follow Studio Brussels </a:t>
            </a:r>
            <a:r>
              <a:rPr lang="nl-BE" baseline="0" dirty="0" err="1" smtClean="0"/>
              <a:t>everywhere</a:t>
            </a:r>
            <a:r>
              <a:rPr lang="nl-BE" baseline="0" dirty="0" smtClean="0"/>
              <a:t> </a:t>
            </a:r>
            <a:r>
              <a:rPr lang="nl-BE" baseline="0" dirty="0" err="1" smtClean="0"/>
              <a:t>they</a:t>
            </a:r>
            <a:r>
              <a:rPr lang="nl-BE" baseline="0" dirty="0" smtClean="0"/>
              <a:t> went (on festivals, club </a:t>
            </a:r>
            <a:r>
              <a:rPr lang="nl-BE" baseline="0" dirty="0" err="1" smtClean="0"/>
              <a:t>concerts</a:t>
            </a:r>
            <a:endParaRPr lang="nl-BE" baseline="0" dirty="0" smtClean="0"/>
          </a:p>
          <a:p>
            <a:endParaRPr lang="en-US" dirty="0"/>
          </a:p>
        </p:txBody>
      </p:sp>
      <p:sp>
        <p:nvSpPr>
          <p:cNvPr id="4" name="Tijdelijke aanduiding voor dianummer 3"/>
          <p:cNvSpPr>
            <a:spLocks noGrp="1"/>
          </p:cNvSpPr>
          <p:nvPr>
            <p:ph type="sldNum" sz="quarter" idx="10"/>
          </p:nvPr>
        </p:nvSpPr>
        <p:spPr/>
        <p:txBody>
          <a:bodyPr/>
          <a:lstStyle/>
          <a:p>
            <a:fld id="{FA669F71-EDEA-4DA0-95A3-BA03B91A4B95}" type="slidenum">
              <a:rPr lang="en-US" smtClean="0"/>
              <a:pPr/>
              <a:t>23</a:t>
            </a:fld>
            <a:endParaRPr lang="en-US"/>
          </a:p>
        </p:txBody>
      </p:sp>
    </p:spTree>
    <p:extLst>
      <p:ext uri="{BB962C8B-B14F-4D97-AF65-F5344CB8AC3E}">
        <p14:creationId xmlns:p14="http://schemas.microsoft.com/office/powerpoint/2010/main" val="930914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baseline="0" dirty="0" smtClean="0"/>
          </a:p>
          <a:p>
            <a:r>
              <a:rPr lang="nl-BE" dirty="0" err="1" smtClean="0"/>
              <a:t>Stubru</a:t>
            </a:r>
            <a:r>
              <a:rPr lang="nl-BE" baseline="0" dirty="0" smtClean="0"/>
              <a:t> </a:t>
            </a:r>
            <a:r>
              <a:rPr lang="nl-BE" baseline="0" dirty="0" err="1" smtClean="0"/>
              <a:t>Initiatives</a:t>
            </a:r>
            <a:r>
              <a:rPr lang="nl-BE" baseline="0" dirty="0" smtClean="0"/>
              <a:t>: </a:t>
            </a:r>
          </a:p>
          <a:p>
            <a:endParaRPr lang="nl-BE" baseline="0"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nl-BE" baseline="0" dirty="0" smtClean="0"/>
              <a:t>Club 69, ‘</a:t>
            </a:r>
            <a:r>
              <a:rPr lang="nl-BE" baseline="0" dirty="0" err="1" smtClean="0"/>
              <a:t>All</a:t>
            </a:r>
            <a:r>
              <a:rPr lang="nl-BE" baseline="0" dirty="0" smtClean="0"/>
              <a:t> </a:t>
            </a:r>
            <a:r>
              <a:rPr lang="nl-BE" baseline="0" dirty="0" err="1" smtClean="0"/>
              <a:t>Areas</a:t>
            </a:r>
            <a:r>
              <a:rPr lang="nl-BE" baseline="0" dirty="0" smtClean="0"/>
              <a:t>’, ‘Living Room’</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nl-BE" baseline="0" dirty="0" err="1" smtClean="0"/>
              <a:t>Mashtag</a:t>
            </a:r>
            <a:r>
              <a:rPr lang="nl-BE" baseline="0" dirty="0" smtClean="0"/>
              <a:t>: </a:t>
            </a:r>
            <a:r>
              <a:rPr lang="nl-BE" baseline="0" dirty="0" err="1" smtClean="0"/>
              <a:t>when</a:t>
            </a:r>
            <a:r>
              <a:rPr lang="nl-BE" baseline="0" dirty="0" smtClean="0"/>
              <a:t> </a:t>
            </a:r>
            <a:r>
              <a:rPr lang="nl-BE" baseline="0" dirty="0" err="1" smtClean="0"/>
              <a:t>they</a:t>
            </a:r>
            <a:r>
              <a:rPr lang="nl-BE" baseline="0" dirty="0" smtClean="0"/>
              <a:t> </a:t>
            </a:r>
            <a:r>
              <a:rPr lang="nl-BE" baseline="0" dirty="0" err="1" smtClean="0"/>
              <a:t>reached</a:t>
            </a:r>
            <a:r>
              <a:rPr lang="nl-BE" baseline="0" dirty="0" smtClean="0"/>
              <a:t> </a:t>
            </a:r>
            <a:r>
              <a:rPr lang="nl-BE" baseline="0" dirty="0" err="1" smtClean="0"/>
              <a:t>their</a:t>
            </a:r>
            <a:r>
              <a:rPr lang="nl-BE" baseline="0" dirty="0" smtClean="0"/>
              <a:t> 100.000th </a:t>
            </a:r>
            <a:r>
              <a:rPr lang="nl-BE" baseline="0" dirty="0" err="1" smtClean="0"/>
              <a:t>follower</a:t>
            </a:r>
            <a:r>
              <a:rPr lang="nl-BE" baseline="0" dirty="0" smtClean="0"/>
              <a:t> on </a:t>
            </a:r>
            <a:r>
              <a:rPr lang="nl-BE" baseline="0" dirty="0" err="1" smtClean="0"/>
              <a:t>Twitter</a:t>
            </a:r>
            <a:r>
              <a:rPr lang="nl-BE" baseline="0" dirty="0" smtClean="0"/>
              <a:t>, </a:t>
            </a:r>
            <a:r>
              <a:rPr lang="nl-BE" baseline="0" dirty="0" err="1" smtClean="0"/>
              <a:t>they</a:t>
            </a:r>
            <a:r>
              <a:rPr lang="nl-BE" baseline="0" dirty="0" smtClean="0"/>
              <a:t> </a:t>
            </a:r>
            <a:r>
              <a:rPr lang="nl-BE" baseline="0" dirty="0" err="1" smtClean="0"/>
              <a:t>started</a:t>
            </a:r>
            <a:r>
              <a:rPr lang="nl-BE" baseline="0" dirty="0" smtClean="0"/>
              <a:t> a </a:t>
            </a:r>
            <a:r>
              <a:rPr lang="nl-BE" baseline="0" dirty="0" err="1" smtClean="0"/>
              <a:t>contest</a:t>
            </a:r>
            <a:r>
              <a:rPr lang="nl-BE" baseline="0" dirty="0" smtClean="0"/>
              <a:t> on </a:t>
            </a:r>
            <a:r>
              <a:rPr lang="nl-BE" baseline="0" dirty="0" err="1" smtClean="0"/>
              <a:t>twitter</a:t>
            </a:r>
            <a:r>
              <a:rPr lang="nl-BE" baseline="0" dirty="0" smtClean="0"/>
              <a:t>, </a:t>
            </a:r>
            <a:r>
              <a:rPr lang="nl-BE" baseline="0" dirty="0" err="1" smtClean="0"/>
              <a:t>with</a:t>
            </a:r>
            <a:r>
              <a:rPr lang="nl-BE" baseline="0" dirty="0" smtClean="0"/>
              <a:t> the </a:t>
            </a:r>
            <a:r>
              <a:rPr lang="nl-BE" baseline="0" dirty="0" err="1" smtClean="0"/>
              <a:t>hashtag</a:t>
            </a:r>
            <a:r>
              <a:rPr lang="nl-BE" baseline="0" dirty="0" smtClean="0"/>
              <a:t> ‘</a:t>
            </a:r>
            <a:r>
              <a:rPr lang="nl-BE" baseline="0" dirty="0" err="1" smtClean="0"/>
              <a:t>mashtag</a:t>
            </a:r>
            <a:r>
              <a:rPr lang="nl-BE" baseline="0" dirty="0" smtClean="0"/>
              <a:t>’: </a:t>
            </a:r>
            <a:r>
              <a:rPr lang="nl-BE" baseline="0" dirty="0" err="1" smtClean="0"/>
              <a:t>everyone</a:t>
            </a:r>
            <a:r>
              <a:rPr lang="nl-BE" baseline="0" dirty="0" smtClean="0"/>
              <a:t> </a:t>
            </a:r>
            <a:r>
              <a:rPr lang="nl-BE" baseline="0" dirty="0" err="1" smtClean="0"/>
              <a:t>could</a:t>
            </a:r>
            <a:r>
              <a:rPr lang="nl-BE" baseline="0" dirty="0" smtClean="0"/>
              <a:t> </a:t>
            </a:r>
            <a:r>
              <a:rPr lang="nl-BE" baseline="0" dirty="0" err="1" smtClean="0"/>
              <a:t>send</a:t>
            </a:r>
            <a:r>
              <a:rPr lang="nl-BE" baseline="0" dirty="0" smtClean="0"/>
              <a:t> in </a:t>
            </a:r>
            <a:r>
              <a:rPr lang="nl-BE" baseline="0" dirty="0" err="1" smtClean="0"/>
              <a:t>their</a:t>
            </a:r>
            <a:r>
              <a:rPr lang="nl-BE" baseline="0" dirty="0" smtClean="0"/>
              <a:t> best song </a:t>
            </a:r>
            <a:r>
              <a:rPr lang="nl-BE" baseline="0" dirty="0" err="1" smtClean="0"/>
              <a:t>music</a:t>
            </a:r>
            <a:r>
              <a:rPr lang="nl-BE" baseline="0" dirty="0" smtClean="0"/>
              <a:t> </a:t>
            </a:r>
            <a:r>
              <a:rPr lang="nl-BE" baseline="0" dirty="0" err="1" smtClean="0"/>
              <a:t>title</a:t>
            </a:r>
            <a:r>
              <a:rPr lang="nl-BE" baseline="0" dirty="0" smtClean="0"/>
              <a:t> </a:t>
            </a:r>
            <a:r>
              <a:rPr lang="nl-BE" baseline="0" dirty="0" err="1" smtClean="0"/>
              <a:t>mashups</a:t>
            </a:r>
            <a:r>
              <a:rPr lang="nl-BE" baseline="0" dirty="0" smtClean="0"/>
              <a:t>. The winner </a:t>
            </a:r>
            <a:r>
              <a:rPr lang="nl-BE" baseline="0" dirty="0" err="1" smtClean="0"/>
              <a:t>could</a:t>
            </a:r>
            <a:r>
              <a:rPr lang="nl-BE" baseline="0" dirty="0" smtClean="0"/>
              <a:t> </a:t>
            </a:r>
            <a:r>
              <a:rPr lang="nl-BE" baseline="0" dirty="0" err="1" smtClean="0"/>
              <a:t>be</a:t>
            </a:r>
            <a:r>
              <a:rPr lang="nl-BE" baseline="0" dirty="0" smtClean="0"/>
              <a:t> </a:t>
            </a:r>
            <a:r>
              <a:rPr lang="nl-BE" baseline="0" dirty="0" err="1" smtClean="0"/>
              <a:t>able</a:t>
            </a:r>
            <a:r>
              <a:rPr lang="nl-BE" baseline="0" dirty="0" smtClean="0"/>
              <a:t> </a:t>
            </a:r>
            <a:r>
              <a:rPr lang="nl-BE" baseline="0" dirty="0" err="1" smtClean="0"/>
              <a:t>to</a:t>
            </a:r>
            <a:r>
              <a:rPr lang="nl-BE" baseline="0" dirty="0" smtClean="0"/>
              <a:t> </a:t>
            </a:r>
            <a:r>
              <a:rPr lang="nl-BE" baseline="0" dirty="0" err="1" smtClean="0"/>
              <a:t>physically</a:t>
            </a:r>
            <a:r>
              <a:rPr lang="nl-BE" baseline="0" dirty="0" smtClean="0"/>
              <a:t> follow Studio Brussels </a:t>
            </a:r>
            <a:r>
              <a:rPr lang="nl-BE" baseline="0" dirty="0" err="1" smtClean="0"/>
              <a:t>everywhere</a:t>
            </a:r>
            <a:r>
              <a:rPr lang="nl-BE" baseline="0" dirty="0" smtClean="0"/>
              <a:t> </a:t>
            </a:r>
            <a:r>
              <a:rPr lang="nl-BE" baseline="0" dirty="0" err="1" smtClean="0"/>
              <a:t>they</a:t>
            </a:r>
            <a:r>
              <a:rPr lang="nl-BE" baseline="0" dirty="0" smtClean="0"/>
              <a:t> went (on festivals, club </a:t>
            </a:r>
            <a:r>
              <a:rPr lang="nl-BE" baseline="0" dirty="0" err="1" smtClean="0"/>
              <a:t>concerts</a:t>
            </a:r>
            <a:r>
              <a:rPr lang="nl-BE" baseline="0" dirty="0" smtClean="0"/>
              <a:t>)</a:t>
            </a:r>
          </a:p>
          <a:p>
            <a:pPr marL="171450" marR="0" indent="-171450" algn="l" defTabSz="914400" rtl="0" eaLnBrk="1" fontAlgn="base" latinLnBrk="0" hangingPunct="1">
              <a:lnSpc>
                <a:spcPct val="100000"/>
              </a:lnSpc>
              <a:spcBef>
                <a:spcPct val="30000"/>
              </a:spcBef>
              <a:spcAft>
                <a:spcPct val="0"/>
              </a:spcAft>
              <a:buClrTx/>
              <a:buSzTx/>
              <a:buFontTx/>
              <a:buChar char="-"/>
              <a:tabLst/>
              <a:defRPr/>
            </a:pPr>
            <a:endParaRPr lang="nl-BE"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nl-BE" baseline="0" dirty="0" smtClean="0"/>
              <a:t>! Klik gelijk waar op slide voor audiofragment  !</a:t>
            </a:r>
          </a:p>
          <a:p>
            <a:pPr marL="0" marR="0" indent="0" algn="l" defTabSz="914400" rtl="0" eaLnBrk="1" fontAlgn="base" latinLnBrk="0" hangingPunct="1">
              <a:lnSpc>
                <a:spcPct val="100000"/>
              </a:lnSpc>
              <a:spcBef>
                <a:spcPct val="30000"/>
              </a:spcBef>
              <a:spcAft>
                <a:spcPct val="0"/>
              </a:spcAft>
              <a:buClrTx/>
              <a:buSzTx/>
              <a:buFontTx/>
              <a:buNone/>
              <a:tabLst/>
              <a:defRPr/>
            </a:pPr>
            <a:r>
              <a:rPr lang="nl-BE" baseline="0" dirty="0" smtClean="0"/>
              <a:t>! Klik nogmaals voor </a:t>
            </a:r>
            <a:r>
              <a:rPr lang="nl-BE" baseline="0" smtClean="0"/>
              <a:t>start animatie</a:t>
            </a:r>
            <a:endParaRPr lang="nl-BE" baseline="0" dirty="0" smtClean="0"/>
          </a:p>
          <a:p>
            <a:endParaRPr lang="en-US" dirty="0"/>
          </a:p>
        </p:txBody>
      </p:sp>
      <p:sp>
        <p:nvSpPr>
          <p:cNvPr id="4" name="Tijdelijke aanduiding voor dianummer 3"/>
          <p:cNvSpPr>
            <a:spLocks noGrp="1"/>
          </p:cNvSpPr>
          <p:nvPr>
            <p:ph type="sldNum" sz="quarter" idx="10"/>
          </p:nvPr>
        </p:nvSpPr>
        <p:spPr/>
        <p:txBody>
          <a:bodyPr/>
          <a:lstStyle/>
          <a:p>
            <a:fld id="{FA669F71-EDEA-4DA0-95A3-BA03B91A4B95}" type="slidenum">
              <a:rPr lang="en-US" smtClean="0"/>
              <a:pPr/>
              <a:t>24</a:t>
            </a:fld>
            <a:endParaRPr lang="en-US"/>
          </a:p>
        </p:txBody>
      </p:sp>
    </p:spTree>
    <p:extLst>
      <p:ext uri="{BB962C8B-B14F-4D97-AF65-F5344CB8AC3E}">
        <p14:creationId xmlns:p14="http://schemas.microsoft.com/office/powerpoint/2010/main" val="930914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nl-BE" baseline="0" dirty="0" smtClean="0"/>
              <a:t>Music For Life: </a:t>
            </a:r>
            <a:r>
              <a:rPr lang="nl-BE" baseline="0" dirty="0" err="1" smtClean="0"/>
              <a:t>this</a:t>
            </a:r>
            <a:r>
              <a:rPr lang="nl-BE" baseline="0" dirty="0" smtClean="0"/>
              <a:t> was born </a:t>
            </a:r>
            <a:r>
              <a:rPr lang="nl-BE" baseline="0" dirty="0" err="1" smtClean="0"/>
              <a:t>from</a:t>
            </a:r>
            <a:r>
              <a:rPr lang="nl-BE" baseline="0" dirty="0" smtClean="0"/>
              <a:t> the ‘</a:t>
            </a:r>
            <a:r>
              <a:rPr lang="nl-BE" baseline="0" dirty="0" err="1" smtClean="0"/>
              <a:t>Serious</a:t>
            </a:r>
            <a:r>
              <a:rPr lang="nl-BE" baseline="0" dirty="0" smtClean="0"/>
              <a:t> </a:t>
            </a:r>
            <a:r>
              <a:rPr lang="nl-BE" baseline="0" dirty="0" err="1" smtClean="0"/>
              <a:t>Request</a:t>
            </a:r>
            <a:r>
              <a:rPr lang="nl-BE" baseline="0" dirty="0" smtClean="0"/>
              <a:t>’ concept, </a:t>
            </a:r>
            <a:r>
              <a:rPr lang="nl-BE" baseline="0" dirty="0" err="1" smtClean="0"/>
              <a:t>like</a:t>
            </a:r>
            <a:r>
              <a:rPr lang="nl-BE" baseline="0" dirty="0" smtClean="0"/>
              <a:t> </a:t>
            </a:r>
            <a:r>
              <a:rPr lang="nl-BE" baseline="0" dirty="0" err="1" smtClean="0"/>
              <a:t>you</a:t>
            </a:r>
            <a:r>
              <a:rPr lang="nl-BE" baseline="0" dirty="0" smtClean="0"/>
              <a:t> have </a:t>
            </a:r>
            <a:r>
              <a:rPr lang="nl-BE" baseline="0" dirty="0" err="1" smtClean="0"/>
              <a:t>here</a:t>
            </a:r>
            <a:r>
              <a:rPr lang="nl-BE" baseline="0" dirty="0" smtClean="0"/>
              <a:t>. For </a:t>
            </a:r>
            <a:r>
              <a:rPr lang="nl-BE" baseline="0" dirty="0" err="1" smtClean="0"/>
              <a:t>several</a:t>
            </a:r>
            <a:r>
              <a:rPr lang="nl-BE" baseline="0" dirty="0" smtClean="0"/>
              <a:t> </a:t>
            </a:r>
            <a:r>
              <a:rPr lang="nl-BE" baseline="0" dirty="0" err="1" smtClean="0"/>
              <a:t>years</a:t>
            </a:r>
            <a:r>
              <a:rPr lang="nl-BE" baseline="0" dirty="0" smtClean="0"/>
              <a:t>, we </a:t>
            </a:r>
            <a:r>
              <a:rPr lang="nl-BE" baseline="0" dirty="0" err="1" smtClean="0"/>
              <a:t>also</a:t>
            </a:r>
            <a:r>
              <a:rPr lang="nl-BE" baseline="0" dirty="0" smtClean="0"/>
              <a:t> </a:t>
            </a:r>
            <a:r>
              <a:rPr lang="nl-BE" baseline="0" dirty="0" err="1" smtClean="0"/>
              <a:t>did</a:t>
            </a:r>
            <a:r>
              <a:rPr lang="nl-BE" baseline="0" dirty="0" smtClean="0"/>
              <a:t> a </a:t>
            </a:r>
            <a:r>
              <a:rPr lang="nl-BE" baseline="0" dirty="0" err="1" smtClean="0"/>
              <a:t>huge</a:t>
            </a:r>
            <a:r>
              <a:rPr lang="nl-BE" baseline="0" dirty="0" smtClean="0"/>
              <a:t> fundraising event </a:t>
            </a:r>
            <a:r>
              <a:rPr lang="nl-BE" baseline="0" dirty="0" err="1" smtClean="0"/>
              <a:t>around</a:t>
            </a:r>
            <a:r>
              <a:rPr lang="nl-BE" baseline="0" dirty="0" smtClean="0"/>
              <a:t> </a:t>
            </a:r>
            <a:r>
              <a:rPr lang="nl-BE" baseline="0" dirty="0" err="1" smtClean="0"/>
              <a:t>christmas</a:t>
            </a:r>
            <a:r>
              <a:rPr lang="nl-BE" baseline="0" dirty="0" smtClean="0"/>
              <a:t>, </a:t>
            </a:r>
            <a:r>
              <a:rPr lang="nl-BE" baseline="0" dirty="0" err="1" smtClean="0"/>
              <a:t>with</a:t>
            </a:r>
            <a:r>
              <a:rPr lang="nl-BE" baseline="0" dirty="0" smtClean="0"/>
              <a:t> a </a:t>
            </a:r>
            <a:r>
              <a:rPr lang="nl-BE" baseline="0" dirty="0" err="1" smtClean="0"/>
              <a:t>glass</a:t>
            </a:r>
            <a:r>
              <a:rPr lang="nl-BE" baseline="0" dirty="0" smtClean="0"/>
              <a:t> house </a:t>
            </a:r>
            <a:r>
              <a:rPr lang="nl-BE" baseline="0" dirty="0" err="1" smtClean="0"/>
              <a:t>and</a:t>
            </a:r>
            <a:r>
              <a:rPr lang="nl-BE" baseline="0" dirty="0" smtClean="0"/>
              <a:t> </a:t>
            </a:r>
            <a:r>
              <a:rPr lang="nl-BE" baseline="0" dirty="0" err="1" smtClean="0"/>
              <a:t>everything</a:t>
            </a:r>
            <a:r>
              <a:rPr lang="nl-BE" baseline="0" dirty="0" smtClean="0"/>
              <a:t>, but </a:t>
            </a:r>
            <a:r>
              <a:rPr lang="nl-BE" baseline="0" dirty="0" err="1" smtClean="0"/>
              <a:t>this</a:t>
            </a:r>
            <a:r>
              <a:rPr lang="nl-BE" baseline="0" dirty="0" smtClean="0"/>
              <a:t> </a:t>
            </a:r>
            <a:r>
              <a:rPr lang="nl-BE" baseline="0" dirty="0" err="1" smtClean="0"/>
              <a:t>year</a:t>
            </a:r>
            <a:r>
              <a:rPr lang="nl-BE" baseline="0" dirty="0" smtClean="0"/>
              <a:t>, </a:t>
            </a:r>
            <a:r>
              <a:rPr lang="nl-BE" baseline="0" dirty="0" err="1" smtClean="0"/>
              <a:t>we’ve</a:t>
            </a:r>
            <a:r>
              <a:rPr lang="nl-BE" baseline="0" dirty="0" smtClean="0"/>
              <a:t> </a:t>
            </a:r>
            <a:r>
              <a:rPr lang="nl-BE" baseline="0" dirty="0" err="1" smtClean="0"/>
              <a:t>opted</a:t>
            </a:r>
            <a:r>
              <a:rPr lang="nl-BE" baseline="0" dirty="0" smtClean="0"/>
              <a:t> </a:t>
            </a:r>
            <a:r>
              <a:rPr lang="nl-BE" baseline="0" dirty="0" err="1" smtClean="0"/>
              <a:t>for</a:t>
            </a:r>
            <a:r>
              <a:rPr lang="nl-BE" baseline="0" dirty="0" smtClean="0"/>
              <a:t> a </a:t>
            </a:r>
            <a:r>
              <a:rPr lang="nl-BE" baseline="0" dirty="0" err="1" smtClean="0"/>
              <a:t>totally</a:t>
            </a:r>
            <a:r>
              <a:rPr lang="nl-BE" baseline="0" dirty="0" smtClean="0"/>
              <a:t> different approach. </a:t>
            </a:r>
            <a:r>
              <a:rPr lang="nl-BE" baseline="0" dirty="0" err="1" smtClean="0"/>
              <a:t>Rather</a:t>
            </a:r>
            <a:r>
              <a:rPr lang="nl-BE" baseline="0" dirty="0" smtClean="0"/>
              <a:t> </a:t>
            </a:r>
            <a:r>
              <a:rPr lang="nl-BE" baseline="0" dirty="0" err="1" smtClean="0"/>
              <a:t>than</a:t>
            </a:r>
            <a:r>
              <a:rPr lang="nl-BE" baseline="0" dirty="0" smtClean="0"/>
              <a:t> </a:t>
            </a:r>
            <a:r>
              <a:rPr lang="nl-BE" baseline="0" dirty="0" err="1" smtClean="0"/>
              <a:t>raising</a:t>
            </a:r>
            <a:r>
              <a:rPr lang="nl-BE" baseline="0" dirty="0" smtClean="0"/>
              <a:t> money, we </a:t>
            </a:r>
            <a:r>
              <a:rPr lang="nl-BE" baseline="0" dirty="0" err="1" smtClean="0"/>
              <a:t>wanted</a:t>
            </a:r>
            <a:r>
              <a:rPr lang="nl-BE" baseline="0" dirty="0" smtClean="0"/>
              <a:t> </a:t>
            </a:r>
            <a:r>
              <a:rPr lang="nl-BE" baseline="0" dirty="0" err="1" smtClean="0"/>
              <a:t>to</a:t>
            </a:r>
            <a:r>
              <a:rPr lang="nl-BE" baseline="0" dirty="0" smtClean="0"/>
              <a:t> </a:t>
            </a:r>
            <a:r>
              <a:rPr lang="nl-BE" baseline="0" dirty="0" err="1" smtClean="0"/>
              <a:t>raise</a:t>
            </a:r>
            <a:r>
              <a:rPr lang="nl-BE" baseline="0" dirty="0" smtClean="0"/>
              <a:t> awareness </a:t>
            </a:r>
            <a:r>
              <a:rPr lang="nl-BE" baseline="0" dirty="0" err="1" smtClean="0"/>
              <a:t>for</a:t>
            </a:r>
            <a:r>
              <a:rPr lang="nl-BE" baseline="0" dirty="0" smtClean="0"/>
              <a:t> dementia, </a:t>
            </a:r>
            <a:r>
              <a:rPr lang="nl-BE" baseline="0" dirty="0" err="1" smtClean="0"/>
              <a:t>which</a:t>
            </a:r>
            <a:r>
              <a:rPr lang="nl-BE" baseline="0" dirty="0" smtClean="0"/>
              <a:t> is </a:t>
            </a:r>
            <a:r>
              <a:rPr lang="nl-BE" baseline="0" dirty="0" err="1" smtClean="0"/>
              <a:t>becoming</a:t>
            </a:r>
            <a:r>
              <a:rPr lang="nl-BE" baseline="0" dirty="0" smtClean="0"/>
              <a:t> a </a:t>
            </a:r>
            <a:r>
              <a:rPr lang="nl-BE" baseline="0" dirty="0" err="1" smtClean="0"/>
              <a:t>really</a:t>
            </a:r>
            <a:r>
              <a:rPr lang="nl-BE" baseline="0" dirty="0" smtClean="0"/>
              <a:t> big </a:t>
            </a:r>
            <a:r>
              <a:rPr lang="nl-BE" baseline="0" dirty="0" err="1" smtClean="0"/>
              <a:t>problem</a:t>
            </a:r>
            <a:r>
              <a:rPr lang="nl-BE" baseline="0" dirty="0" smtClean="0"/>
              <a:t> in society. -&gt; video</a:t>
            </a:r>
          </a:p>
          <a:p>
            <a:endParaRPr lang="en-US" dirty="0"/>
          </a:p>
        </p:txBody>
      </p:sp>
      <p:sp>
        <p:nvSpPr>
          <p:cNvPr id="4" name="Tijdelijke aanduiding voor dianummer 3"/>
          <p:cNvSpPr>
            <a:spLocks noGrp="1"/>
          </p:cNvSpPr>
          <p:nvPr>
            <p:ph type="sldNum" sz="quarter" idx="10"/>
          </p:nvPr>
        </p:nvSpPr>
        <p:spPr/>
        <p:txBody>
          <a:bodyPr/>
          <a:lstStyle/>
          <a:p>
            <a:fld id="{FA669F71-EDEA-4DA0-95A3-BA03B91A4B95}" type="slidenum">
              <a:rPr lang="en-US" smtClean="0"/>
              <a:pPr/>
              <a:t>25</a:t>
            </a:fld>
            <a:endParaRPr lang="en-US"/>
          </a:p>
        </p:txBody>
      </p:sp>
    </p:spTree>
    <p:extLst>
      <p:ext uri="{BB962C8B-B14F-4D97-AF65-F5344CB8AC3E}">
        <p14:creationId xmlns:p14="http://schemas.microsoft.com/office/powerpoint/2010/main" val="1655958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Stubru</a:t>
            </a:r>
            <a:r>
              <a:rPr lang="nl-BE" dirty="0" smtClean="0"/>
              <a:t> </a:t>
            </a:r>
            <a:r>
              <a:rPr lang="nl-BE" dirty="0" err="1" smtClean="0"/>
              <a:t>very</a:t>
            </a:r>
            <a:r>
              <a:rPr lang="nl-BE" dirty="0" smtClean="0"/>
              <a:t> </a:t>
            </a:r>
            <a:r>
              <a:rPr lang="nl-BE" dirty="0" err="1" smtClean="0"/>
              <a:t>active</a:t>
            </a:r>
            <a:r>
              <a:rPr lang="nl-BE" dirty="0" smtClean="0"/>
              <a:t> online: live </a:t>
            </a:r>
            <a:r>
              <a:rPr lang="nl-BE" dirty="0" err="1" smtClean="0"/>
              <a:t>streams</a:t>
            </a:r>
            <a:r>
              <a:rPr lang="nl-BE" dirty="0" smtClean="0"/>
              <a:t> of studio; </a:t>
            </a:r>
            <a:r>
              <a:rPr lang="nl-BE" dirty="0" err="1" smtClean="0"/>
              <a:t>successful</a:t>
            </a:r>
            <a:r>
              <a:rPr lang="nl-BE" baseline="0" dirty="0" smtClean="0"/>
              <a:t> </a:t>
            </a:r>
            <a:r>
              <a:rPr lang="nl-BE" baseline="0" dirty="0" err="1" smtClean="0"/>
              <a:t>vlog</a:t>
            </a:r>
            <a:r>
              <a:rPr lang="nl-BE" baseline="0" dirty="0" smtClean="0"/>
              <a:t> series</a:t>
            </a:r>
          </a:p>
          <a:p>
            <a:r>
              <a:rPr lang="nl-BE" baseline="0" dirty="0" smtClean="0"/>
              <a:t>250 000 </a:t>
            </a:r>
            <a:r>
              <a:rPr lang="nl-BE" baseline="0" dirty="0" err="1" smtClean="0"/>
              <a:t>followers</a:t>
            </a:r>
            <a:r>
              <a:rPr lang="nl-BE" baseline="0" dirty="0" smtClean="0"/>
              <a:t> on </a:t>
            </a:r>
            <a:r>
              <a:rPr lang="nl-BE" baseline="0" dirty="0" err="1" smtClean="0"/>
              <a:t>Facebook</a:t>
            </a:r>
            <a:r>
              <a:rPr lang="nl-BE" baseline="0" dirty="0" smtClean="0"/>
              <a:t>, </a:t>
            </a:r>
            <a:r>
              <a:rPr lang="nl-BE" baseline="0" dirty="0" err="1" smtClean="0"/>
              <a:t>they’re</a:t>
            </a:r>
            <a:r>
              <a:rPr lang="nl-BE" baseline="0" dirty="0" smtClean="0"/>
              <a:t> the top </a:t>
            </a:r>
            <a:r>
              <a:rPr lang="nl-BE" baseline="0" dirty="0" err="1" smtClean="0"/>
              <a:t>listed</a:t>
            </a:r>
            <a:r>
              <a:rPr lang="nl-BE" baseline="0" dirty="0" smtClean="0"/>
              <a:t> </a:t>
            </a:r>
            <a:r>
              <a:rPr lang="nl-BE" baseline="0" dirty="0" err="1" smtClean="0"/>
              <a:t>Belgian</a:t>
            </a:r>
            <a:r>
              <a:rPr lang="nl-BE" baseline="0" dirty="0" smtClean="0"/>
              <a:t> media brand on </a:t>
            </a:r>
            <a:r>
              <a:rPr lang="nl-BE" baseline="0" dirty="0" err="1" smtClean="0"/>
              <a:t>Facebook</a:t>
            </a:r>
            <a:r>
              <a:rPr lang="nl-BE" baseline="0" dirty="0" smtClean="0"/>
              <a:t> (source: Socialbakers.com)</a:t>
            </a:r>
          </a:p>
          <a:p>
            <a:pPr marL="0" marR="0" indent="0" algn="l" defTabSz="914400" rtl="0" eaLnBrk="1" fontAlgn="base" latinLnBrk="0" hangingPunct="1">
              <a:lnSpc>
                <a:spcPct val="100000"/>
              </a:lnSpc>
              <a:spcBef>
                <a:spcPct val="30000"/>
              </a:spcBef>
              <a:spcAft>
                <a:spcPct val="0"/>
              </a:spcAft>
              <a:buClrTx/>
              <a:buSzTx/>
              <a:buFontTx/>
              <a:buNone/>
              <a:tabLst/>
              <a:defRPr/>
            </a:pPr>
            <a:r>
              <a:rPr lang="nl-BE" baseline="0" dirty="0" err="1" smtClean="0"/>
              <a:t>they</a:t>
            </a:r>
            <a:r>
              <a:rPr lang="nl-BE" baseline="0" dirty="0" smtClean="0"/>
              <a:t> </a:t>
            </a:r>
            <a:r>
              <a:rPr lang="nl-BE" baseline="0" dirty="0" err="1" smtClean="0"/>
              <a:t>just</a:t>
            </a:r>
            <a:r>
              <a:rPr lang="nl-BE" baseline="0" dirty="0" smtClean="0"/>
              <a:t> went over a 100 000 </a:t>
            </a:r>
            <a:r>
              <a:rPr lang="nl-BE" baseline="0" dirty="0" err="1" smtClean="0"/>
              <a:t>followers</a:t>
            </a:r>
            <a:r>
              <a:rPr lang="nl-BE" baseline="0" dirty="0" smtClean="0"/>
              <a:t> on </a:t>
            </a:r>
            <a:r>
              <a:rPr lang="nl-BE" baseline="0" dirty="0" err="1" smtClean="0"/>
              <a:t>Twitter</a:t>
            </a:r>
            <a:endParaRPr lang="nl-BE"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nl-BE" b="1"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nl-BE" b="0" baseline="0" dirty="0" smtClean="0"/>
              <a:t>MNM </a:t>
            </a:r>
            <a:r>
              <a:rPr lang="nl-BE" b="0" baseline="0" dirty="0" err="1" smtClean="0"/>
              <a:t>likewise</a:t>
            </a:r>
            <a:r>
              <a:rPr lang="nl-BE" b="0" baseline="0" dirty="0" smtClean="0"/>
              <a:t>, </a:t>
            </a:r>
            <a:r>
              <a:rPr lang="nl-BE" b="0" baseline="0" dirty="0" err="1" smtClean="0"/>
              <a:t>they</a:t>
            </a:r>
            <a:r>
              <a:rPr lang="nl-BE" b="0" baseline="0" dirty="0" smtClean="0"/>
              <a:t> are </a:t>
            </a:r>
            <a:r>
              <a:rPr lang="nl-BE" b="0" baseline="0" dirty="0" err="1" smtClean="0"/>
              <a:t>currently</a:t>
            </a:r>
            <a:r>
              <a:rPr lang="nl-BE" b="0" baseline="0" dirty="0" smtClean="0"/>
              <a:t> </a:t>
            </a:r>
            <a:r>
              <a:rPr lang="nl-BE" b="0" baseline="0" dirty="0" err="1" smtClean="0"/>
              <a:t>focusing</a:t>
            </a:r>
            <a:r>
              <a:rPr lang="nl-BE" b="0" baseline="0" dirty="0" smtClean="0"/>
              <a:t> on extra non-radio content </a:t>
            </a:r>
            <a:r>
              <a:rPr lang="nl-BE" b="0" baseline="0" dirty="0" err="1" smtClean="0"/>
              <a:t>for</a:t>
            </a:r>
            <a:r>
              <a:rPr lang="nl-BE" b="0" baseline="0" dirty="0" smtClean="0"/>
              <a:t> </a:t>
            </a:r>
            <a:r>
              <a:rPr lang="nl-BE" b="0" baseline="0" dirty="0" err="1" smtClean="0"/>
              <a:t>their</a:t>
            </a:r>
            <a:r>
              <a:rPr lang="nl-BE" b="0" baseline="0" dirty="0" smtClean="0"/>
              <a:t> web site. </a:t>
            </a:r>
          </a:p>
          <a:p>
            <a:pPr marL="0" marR="0" indent="0" algn="l" defTabSz="914400" rtl="0" eaLnBrk="1" fontAlgn="base" latinLnBrk="0" hangingPunct="1">
              <a:lnSpc>
                <a:spcPct val="100000"/>
              </a:lnSpc>
              <a:spcBef>
                <a:spcPct val="30000"/>
              </a:spcBef>
              <a:spcAft>
                <a:spcPct val="0"/>
              </a:spcAft>
              <a:buClrTx/>
              <a:buSzTx/>
              <a:buFontTx/>
              <a:buNone/>
              <a:tabLst/>
              <a:defRPr/>
            </a:pPr>
            <a:endParaRPr lang="nl-BE" b="1"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nl-BE" b="0" baseline="0" dirty="0" err="1" smtClean="0"/>
              <a:t>So</a:t>
            </a:r>
            <a:r>
              <a:rPr lang="nl-BE" b="0" baseline="0" dirty="0" smtClean="0"/>
              <a:t> </a:t>
            </a:r>
            <a:r>
              <a:rPr lang="nl-BE" b="0" baseline="0" dirty="0" err="1" smtClean="0"/>
              <a:t>we’re</a:t>
            </a:r>
            <a:r>
              <a:rPr lang="nl-BE" b="0" baseline="0" dirty="0" smtClean="0"/>
              <a:t> </a:t>
            </a:r>
            <a:r>
              <a:rPr lang="nl-BE" b="0" baseline="0" dirty="0" err="1" smtClean="0"/>
              <a:t>not</a:t>
            </a:r>
            <a:r>
              <a:rPr lang="nl-BE" b="0" baseline="0" dirty="0" smtClean="0"/>
              <a:t> </a:t>
            </a:r>
            <a:r>
              <a:rPr lang="nl-BE" b="0" baseline="0" dirty="0" err="1" smtClean="0"/>
              <a:t>just</a:t>
            </a:r>
            <a:r>
              <a:rPr lang="nl-BE" b="0" baseline="0" dirty="0" smtClean="0"/>
              <a:t> building radio stations, </a:t>
            </a:r>
            <a:r>
              <a:rPr lang="nl-BE" b="0" baseline="0" dirty="0" err="1" smtClean="0"/>
              <a:t>we’re</a:t>
            </a:r>
            <a:r>
              <a:rPr lang="nl-BE" b="0" baseline="0" dirty="0" smtClean="0"/>
              <a:t> building </a:t>
            </a:r>
          </a:p>
          <a:p>
            <a:pPr marL="0" marR="0" indent="0" algn="l" defTabSz="914400" rtl="0" eaLnBrk="1" fontAlgn="base" latinLnBrk="0" hangingPunct="1">
              <a:lnSpc>
                <a:spcPct val="100000"/>
              </a:lnSpc>
              <a:spcBef>
                <a:spcPct val="30000"/>
              </a:spcBef>
              <a:spcAft>
                <a:spcPct val="0"/>
              </a:spcAft>
              <a:buClrTx/>
              <a:buSzTx/>
              <a:buFontTx/>
              <a:buNone/>
              <a:tabLst/>
              <a:defRPr/>
            </a:pPr>
            <a:r>
              <a:rPr lang="nl-BE" b="0" baseline="0" dirty="0" smtClean="0"/>
              <a:t>&lt;click&gt;</a:t>
            </a:r>
          </a:p>
          <a:p>
            <a:pPr marL="0" marR="0" indent="0" algn="l" defTabSz="914400" rtl="0" eaLnBrk="1" fontAlgn="base" latinLnBrk="0" hangingPunct="1">
              <a:lnSpc>
                <a:spcPct val="100000"/>
              </a:lnSpc>
              <a:spcBef>
                <a:spcPct val="30000"/>
              </a:spcBef>
              <a:spcAft>
                <a:spcPct val="0"/>
              </a:spcAft>
              <a:buClrTx/>
              <a:buSzTx/>
              <a:buFontTx/>
              <a:buNone/>
              <a:tabLst/>
              <a:defRPr/>
            </a:pPr>
            <a:r>
              <a:rPr lang="nl-BE" b="1" dirty="0" smtClean="0"/>
              <a:t>360°</a:t>
            </a:r>
            <a:r>
              <a:rPr lang="nl-BE" b="1" baseline="0" dirty="0" smtClean="0"/>
              <a:t> </a:t>
            </a:r>
            <a:r>
              <a:rPr lang="nl-BE" b="1" baseline="0" dirty="0" err="1" smtClean="0"/>
              <a:t>brands</a:t>
            </a:r>
            <a:endParaRPr lang="nl-BE" b="1"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nl-BE" b="0" baseline="0" dirty="0" err="1" smtClean="0"/>
              <a:t>Who</a:t>
            </a:r>
            <a:r>
              <a:rPr lang="nl-BE" b="0" baseline="0" dirty="0" smtClean="0"/>
              <a:t> </a:t>
            </a:r>
            <a:r>
              <a:rPr lang="nl-BE" b="0" baseline="0" dirty="0" err="1" smtClean="0"/>
              <a:t>reach</a:t>
            </a:r>
            <a:r>
              <a:rPr lang="nl-BE" b="0" baseline="0" dirty="0" smtClean="0"/>
              <a:t> out </a:t>
            </a:r>
            <a:r>
              <a:rPr lang="nl-BE" b="0" baseline="0" dirty="0" err="1" smtClean="0"/>
              <a:t>to</a:t>
            </a:r>
            <a:r>
              <a:rPr lang="nl-BE" b="0" baseline="0" dirty="0" smtClean="0"/>
              <a:t> </a:t>
            </a:r>
            <a:r>
              <a:rPr lang="nl-BE" b="0" baseline="0" dirty="0" err="1" smtClean="0"/>
              <a:t>their</a:t>
            </a:r>
            <a:r>
              <a:rPr lang="nl-BE" b="0" baseline="0" dirty="0" smtClean="0"/>
              <a:t> </a:t>
            </a:r>
            <a:r>
              <a:rPr lang="nl-BE" b="0" baseline="0" dirty="0" err="1" smtClean="0"/>
              <a:t>audiences</a:t>
            </a:r>
            <a:r>
              <a:rPr lang="nl-BE" b="0" baseline="0" dirty="0" smtClean="0"/>
              <a:t> on </a:t>
            </a:r>
            <a:r>
              <a:rPr lang="nl-BE" b="0" baseline="0" dirty="0" err="1" smtClean="0"/>
              <a:t>all</a:t>
            </a:r>
            <a:r>
              <a:rPr lang="nl-BE" b="0" baseline="0" dirty="0" smtClean="0"/>
              <a:t> platforms, no matter </a:t>
            </a:r>
            <a:r>
              <a:rPr lang="nl-BE" b="0" baseline="0" dirty="0" err="1" smtClean="0"/>
              <a:t>where</a:t>
            </a:r>
            <a:r>
              <a:rPr lang="nl-BE" b="0" baseline="0" dirty="0" smtClean="0"/>
              <a:t> </a:t>
            </a:r>
            <a:r>
              <a:rPr lang="nl-BE" b="0" baseline="0" dirty="0" err="1" smtClean="0"/>
              <a:t>they</a:t>
            </a:r>
            <a:r>
              <a:rPr lang="nl-BE" b="0" baseline="0" dirty="0" smtClean="0"/>
              <a:t> are</a:t>
            </a:r>
            <a:endParaRPr lang="nl-BE" b="0" dirty="0" smtClean="0"/>
          </a:p>
        </p:txBody>
      </p:sp>
      <p:sp>
        <p:nvSpPr>
          <p:cNvPr id="4" name="Tijdelijke aanduiding voor dianummer 3"/>
          <p:cNvSpPr>
            <a:spLocks noGrp="1"/>
          </p:cNvSpPr>
          <p:nvPr>
            <p:ph type="sldNum" sz="quarter" idx="10"/>
          </p:nvPr>
        </p:nvSpPr>
        <p:spPr/>
        <p:txBody>
          <a:bodyPr/>
          <a:lstStyle/>
          <a:p>
            <a:fld id="{FA669F71-EDEA-4DA0-95A3-BA03B91A4B95}" type="slidenum">
              <a:rPr lang="en-US" smtClean="0"/>
              <a:pPr/>
              <a:t>26</a:t>
            </a:fld>
            <a:endParaRPr lang="en-US"/>
          </a:p>
        </p:txBody>
      </p:sp>
    </p:spTree>
    <p:extLst>
      <p:ext uri="{BB962C8B-B14F-4D97-AF65-F5344CB8AC3E}">
        <p14:creationId xmlns:p14="http://schemas.microsoft.com/office/powerpoint/2010/main" val="1158754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jdelijke aanduiding voor dia-afbeelding 1"/>
          <p:cNvSpPr>
            <a:spLocks noGrp="1" noRot="1" noChangeAspect="1" noTextEdit="1"/>
          </p:cNvSpPr>
          <p:nvPr>
            <p:ph type="sldImg"/>
          </p:nvPr>
        </p:nvSpPr>
        <p:spPr>
          <a:ln/>
        </p:spPr>
      </p:sp>
      <p:sp>
        <p:nvSpPr>
          <p:cNvPr id="24579" name="Tijdelijke aanduiding voor notities 2"/>
          <p:cNvSpPr>
            <a:spLocks noGrp="1"/>
          </p:cNvSpPr>
          <p:nvPr>
            <p:ph type="body" idx="1"/>
          </p:nvPr>
        </p:nvSpPr>
        <p:spPr>
          <a:noFill/>
        </p:spPr>
        <p:txBody>
          <a:bodyPr/>
          <a:lstStyle/>
          <a:p>
            <a:endParaRPr lang="nl-BE" dirty="0" smtClean="0"/>
          </a:p>
        </p:txBody>
      </p:sp>
      <p:sp>
        <p:nvSpPr>
          <p:cNvPr id="24580" name="Tijdelijke aanduiding voor dianumm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0FDF42E-CDA4-4DE7-81E8-BDC631F02F31}" type="slidenum">
              <a:rPr lang="nl-NL" smtClean="0"/>
              <a:pPr eaLnBrk="1" hangingPunct="1"/>
              <a:t>27</a:t>
            </a:fld>
            <a:endParaRPr lang="nl-NL"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jdelijke aanduiding voor dia-afbeelding 1"/>
          <p:cNvSpPr>
            <a:spLocks noGrp="1" noRot="1" noChangeAspect="1" noTextEdit="1"/>
          </p:cNvSpPr>
          <p:nvPr>
            <p:ph type="sldImg"/>
          </p:nvPr>
        </p:nvSpPr>
        <p:spPr>
          <a:ln/>
        </p:spPr>
      </p:sp>
      <p:sp>
        <p:nvSpPr>
          <p:cNvPr id="24579" name="Tijdelijke aanduiding voor notities 2"/>
          <p:cNvSpPr>
            <a:spLocks noGrp="1"/>
          </p:cNvSpPr>
          <p:nvPr>
            <p:ph type="body" idx="1"/>
          </p:nvPr>
        </p:nvSpPr>
        <p:spPr>
          <a:noFill/>
        </p:spPr>
        <p:txBody>
          <a:bodyPr/>
          <a:lstStyle/>
          <a:p>
            <a:endParaRPr lang="nl-BE" dirty="0" smtClean="0"/>
          </a:p>
        </p:txBody>
      </p:sp>
      <p:sp>
        <p:nvSpPr>
          <p:cNvPr id="24580" name="Tijdelijke aanduiding voor dianumm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0FDF42E-CDA4-4DE7-81E8-BDC631F02F31}" type="slidenum">
              <a:rPr lang="nl-NL" smtClean="0"/>
              <a:pPr eaLnBrk="1" hangingPunct="1"/>
              <a:t>28</a:t>
            </a:fld>
            <a:endParaRPr lang="nl-NL"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jdelijke aanduiding voor dia-afbeelding 1"/>
          <p:cNvSpPr>
            <a:spLocks noGrp="1" noRot="1" noChangeAspect="1" noTextEdit="1"/>
          </p:cNvSpPr>
          <p:nvPr>
            <p:ph type="sldImg"/>
          </p:nvPr>
        </p:nvSpPr>
        <p:spPr>
          <a:ln/>
        </p:spPr>
      </p:sp>
      <p:sp>
        <p:nvSpPr>
          <p:cNvPr id="27651" name="Tijdelijke aanduiding voor notities 2"/>
          <p:cNvSpPr>
            <a:spLocks noGrp="1"/>
          </p:cNvSpPr>
          <p:nvPr>
            <p:ph type="body" idx="1"/>
          </p:nvPr>
        </p:nvSpPr>
        <p:spPr>
          <a:noFill/>
        </p:spPr>
        <p:txBody>
          <a:bodyPr/>
          <a:lstStyle/>
          <a:p>
            <a:r>
              <a:rPr lang="nl-BE" dirty="0" smtClean="0"/>
              <a:t>Different </a:t>
            </a:r>
            <a:r>
              <a:rPr lang="nl-BE" dirty="0" err="1" smtClean="0"/>
              <a:t>visual</a:t>
            </a:r>
            <a:r>
              <a:rPr lang="nl-BE" dirty="0" smtClean="0"/>
              <a:t> </a:t>
            </a:r>
            <a:r>
              <a:rPr lang="nl-BE" dirty="0" err="1" smtClean="0"/>
              <a:t>states</a:t>
            </a:r>
            <a:r>
              <a:rPr lang="nl-BE" dirty="0" smtClean="0"/>
              <a:t> </a:t>
            </a:r>
            <a:r>
              <a:rPr lang="nl-BE" dirty="0" err="1" smtClean="0"/>
              <a:t>based</a:t>
            </a:r>
            <a:r>
              <a:rPr lang="nl-BE" dirty="0" smtClean="0"/>
              <a:t> on context, </a:t>
            </a:r>
            <a:r>
              <a:rPr lang="nl-BE" dirty="0" err="1" smtClean="0"/>
              <a:t>needs</a:t>
            </a:r>
            <a:r>
              <a:rPr lang="nl-BE" dirty="0" smtClean="0"/>
              <a:t>, </a:t>
            </a:r>
            <a:r>
              <a:rPr lang="nl-BE" dirty="0" err="1" smtClean="0"/>
              <a:t>use</a:t>
            </a:r>
            <a:endParaRPr lang="nl-BE" dirty="0" smtClean="0"/>
          </a:p>
          <a:p>
            <a:endParaRPr lang="nl-BE" dirty="0" smtClean="0"/>
          </a:p>
          <a:p>
            <a:r>
              <a:rPr lang="nl-BE" dirty="0" smtClean="0"/>
              <a:t>Extra </a:t>
            </a:r>
            <a:r>
              <a:rPr lang="nl-BE" dirty="0" err="1" smtClean="0"/>
              <a:t>functions</a:t>
            </a:r>
            <a:r>
              <a:rPr lang="nl-BE" baseline="0" dirty="0" smtClean="0"/>
              <a:t>: </a:t>
            </a:r>
            <a:r>
              <a:rPr lang="nl-BE" baseline="0" dirty="0" err="1" smtClean="0"/>
              <a:t>news</a:t>
            </a:r>
            <a:r>
              <a:rPr lang="nl-BE" baseline="0" dirty="0" smtClean="0"/>
              <a:t>, </a:t>
            </a:r>
            <a:r>
              <a:rPr lang="nl-BE" baseline="0" dirty="0" err="1" smtClean="0"/>
              <a:t>weather</a:t>
            </a:r>
            <a:r>
              <a:rPr lang="nl-BE" baseline="0" dirty="0" smtClean="0"/>
              <a:t>, alarm </a:t>
            </a:r>
            <a:r>
              <a:rPr lang="nl-BE" baseline="0" dirty="0" err="1" smtClean="0"/>
              <a:t>clock</a:t>
            </a:r>
            <a:r>
              <a:rPr lang="nl-BE" baseline="0" dirty="0" smtClean="0"/>
              <a:t>, traffic…</a:t>
            </a:r>
            <a:endParaRPr lang="nl-BE" dirty="0" smtClean="0"/>
          </a:p>
        </p:txBody>
      </p:sp>
      <p:sp>
        <p:nvSpPr>
          <p:cNvPr id="27652" name="Tijdelijke aanduiding voor dianumm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2DDF11-C919-44DD-981F-E639E7A9572A}" type="slidenum">
              <a:rPr lang="nl-NL" smtClean="0"/>
              <a:pPr eaLnBrk="1" hangingPunct="1"/>
              <a:t>29</a:t>
            </a:fld>
            <a:endParaRPr lang="nl-N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FA669F71-EDEA-4DA0-95A3-BA03B91A4B95}" type="slidenum">
              <a:rPr lang="en-US" smtClean="0"/>
              <a:pPr/>
              <a:t>3</a:t>
            </a:fld>
            <a:endParaRPr lang="en-US"/>
          </a:p>
        </p:txBody>
      </p:sp>
    </p:spTree>
    <p:extLst>
      <p:ext uri="{BB962C8B-B14F-4D97-AF65-F5344CB8AC3E}">
        <p14:creationId xmlns:p14="http://schemas.microsoft.com/office/powerpoint/2010/main" val="1401312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jdelijke aanduiding voor dia-afbeelding 1"/>
          <p:cNvSpPr>
            <a:spLocks noGrp="1" noRot="1" noChangeAspect="1" noTextEdit="1"/>
          </p:cNvSpPr>
          <p:nvPr>
            <p:ph type="sldImg"/>
          </p:nvPr>
        </p:nvSpPr>
        <p:spPr>
          <a:ln/>
        </p:spPr>
      </p:sp>
      <p:sp>
        <p:nvSpPr>
          <p:cNvPr id="27651" name="Tijdelijke aanduiding voor notities 2"/>
          <p:cNvSpPr>
            <a:spLocks noGrp="1"/>
          </p:cNvSpPr>
          <p:nvPr>
            <p:ph type="body" idx="1"/>
          </p:nvPr>
        </p:nvSpPr>
        <p:spPr>
          <a:noFill/>
        </p:spPr>
        <p:txBody>
          <a:bodyPr/>
          <a:lstStyle/>
          <a:p>
            <a:endParaRPr lang="nl-BE" dirty="0" smtClean="0"/>
          </a:p>
          <a:p>
            <a:r>
              <a:rPr lang="nl-BE" dirty="0" smtClean="0"/>
              <a:t>!</a:t>
            </a:r>
            <a:r>
              <a:rPr lang="nl-BE" baseline="0" dirty="0" smtClean="0"/>
              <a:t> Klik WRL logo voor clip !</a:t>
            </a:r>
            <a:endParaRPr lang="nl-BE" dirty="0" smtClean="0"/>
          </a:p>
        </p:txBody>
      </p:sp>
      <p:sp>
        <p:nvSpPr>
          <p:cNvPr id="27652" name="Tijdelijke aanduiding voor dianumm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2DDF11-C919-44DD-981F-E639E7A9572A}" type="slidenum">
              <a:rPr lang="nl-NL" smtClean="0"/>
              <a:pPr eaLnBrk="1" hangingPunct="1"/>
              <a:t>30</a:t>
            </a:fld>
            <a:endParaRPr lang="nl-NL"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jdelijke aanduiding voor dia-afbeelding 1"/>
          <p:cNvSpPr>
            <a:spLocks noGrp="1" noRot="1" noChangeAspect="1" noTextEdit="1"/>
          </p:cNvSpPr>
          <p:nvPr>
            <p:ph type="sldImg"/>
          </p:nvPr>
        </p:nvSpPr>
        <p:spPr>
          <a:ln/>
        </p:spPr>
      </p:sp>
      <p:sp>
        <p:nvSpPr>
          <p:cNvPr id="27651" name="Tijdelijke aanduiding voor notities 2"/>
          <p:cNvSpPr>
            <a:spLocks noGrp="1"/>
          </p:cNvSpPr>
          <p:nvPr>
            <p:ph type="body" idx="1"/>
          </p:nvPr>
        </p:nvSpPr>
        <p:spPr>
          <a:noFill/>
        </p:spPr>
        <p:txBody>
          <a:bodyPr/>
          <a:lstStyle/>
          <a:p>
            <a:r>
              <a:rPr lang="nl-BE" dirty="0" err="1" smtClean="0"/>
              <a:t>Beta</a:t>
            </a:r>
            <a:r>
              <a:rPr lang="nl-BE" dirty="0" smtClean="0"/>
              <a:t> </a:t>
            </a:r>
            <a:r>
              <a:rPr lang="nl-BE" dirty="0" err="1" smtClean="0"/>
              <a:t>version</a:t>
            </a:r>
            <a:r>
              <a:rPr lang="nl-BE" dirty="0" smtClean="0"/>
              <a:t> is online, check </a:t>
            </a:r>
            <a:r>
              <a:rPr lang="nl-BE" dirty="0" err="1" smtClean="0"/>
              <a:t>it</a:t>
            </a:r>
            <a:r>
              <a:rPr lang="nl-BE" dirty="0" smtClean="0"/>
              <a:t> out at radioplus.be</a:t>
            </a:r>
          </a:p>
        </p:txBody>
      </p:sp>
      <p:sp>
        <p:nvSpPr>
          <p:cNvPr id="27652" name="Tijdelijke aanduiding voor dianumm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2DDF11-C919-44DD-981F-E639E7A9572A}" type="slidenum">
              <a:rPr lang="nl-NL" smtClean="0"/>
              <a:pPr eaLnBrk="1" hangingPunct="1"/>
              <a:t>31</a:t>
            </a:fld>
            <a:endParaRPr lang="nl-NL"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So</a:t>
            </a:r>
            <a:r>
              <a:rPr lang="nl-BE" dirty="0" smtClean="0"/>
              <a:t> </a:t>
            </a:r>
            <a:r>
              <a:rPr lang="nl-BE" dirty="0" err="1" smtClean="0"/>
              <a:t>where</a:t>
            </a:r>
            <a:r>
              <a:rPr lang="nl-BE" dirty="0" smtClean="0"/>
              <a:t> are we in the </a:t>
            </a:r>
            <a:r>
              <a:rPr lang="nl-BE" dirty="0" err="1" smtClean="0"/>
              <a:t>Belgian</a:t>
            </a:r>
            <a:r>
              <a:rPr lang="nl-BE" dirty="0" smtClean="0"/>
              <a:t>/</a:t>
            </a:r>
            <a:r>
              <a:rPr lang="nl-BE" dirty="0" err="1" smtClean="0"/>
              <a:t>Flemish</a:t>
            </a:r>
            <a:r>
              <a:rPr lang="nl-BE" dirty="0" smtClean="0"/>
              <a:t> landscape?</a:t>
            </a:r>
          </a:p>
          <a:p>
            <a:pPr eaLnBrk="1" hangingPunct="1">
              <a:defRPr/>
            </a:pPr>
            <a:endParaRPr lang="nl-BE" dirty="0" smtClean="0">
              <a:solidFill>
                <a:schemeClr val="bg1"/>
              </a:solidFill>
            </a:endParaRPr>
          </a:p>
          <a:p>
            <a:pPr eaLnBrk="1" hangingPunct="1">
              <a:defRPr/>
            </a:pPr>
            <a:r>
              <a:rPr lang="nl-BE" dirty="0" smtClean="0">
                <a:solidFill>
                  <a:schemeClr val="bg1"/>
                </a:solidFill>
              </a:rPr>
              <a:t>VRT Radio =  59, 7% marketshare</a:t>
            </a:r>
          </a:p>
          <a:p>
            <a:pPr eaLnBrk="1" hangingPunct="1">
              <a:defRPr/>
            </a:pPr>
            <a:r>
              <a:rPr lang="nl-BE" dirty="0" smtClean="0">
                <a:solidFill>
                  <a:schemeClr val="bg1"/>
                </a:solidFill>
              </a:rPr>
              <a:t>5 VRT Radiostations = </a:t>
            </a:r>
            <a:r>
              <a:rPr lang="nl-BE" dirty="0" err="1" smtClean="0">
                <a:solidFill>
                  <a:schemeClr val="bg1"/>
                </a:solidFill>
              </a:rPr>
              <a:t>daily</a:t>
            </a:r>
            <a:r>
              <a:rPr lang="nl-BE" dirty="0" smtClean="0">
                <a:solidFill>
                  <a:schemeClr val="bg1"/>
                </a:solidFill>
              </a:rPr>
              <a:t> </a:t>
            </a:r>
            <a:r>
              <a:rPr lang="nl-BE" dirty="0" err="1" smtClean="0">
                <a:solidFill>
                  <a:schemeClr val="bg1"/>
                </a:solidFill>
              </a:rPr>
              <a:t>reach</a:t>
            </a:r>
            <a:r>
              <a:rPr lang="nl-BE" dirty="0" smtClean="0">
                <a:solidFill>
                  <a:schemeClr val="bg1"/>
                </a:solidFill>
              </a:rPr>
              <a:t> of  2.882K </a:t>
            </a:r>
            <a:r>
              <a:rPr lang="nl-BE" dirty="0" err="1" smtClean="0">
                <a:solidFill>
                  <a:schemeClr val="bg1"/>
                </a:solidFill>
              </a:rPr>
              <a:t>listeners</a:t>
            </a:r>
            <a:r>
              <a:rPr lang="nl-BE" dirty="0" smtClean="0">
                <a:solidFill>
                  <a:schemeClr val="bg1"/>
                </a:solidFill>
              </a:rPr>
              <a:t> </a:t>
            </a:r>
          </a:p>
          <a:p>
            <a:pPr eaLnBrk="1" hangingPunct="1">
              <a:defRPr/>
            </a:pPr>
            <a:endParaRPr lang="nl-BE" dirty="0" smtClean="0">
              <a:solidFill>
                <a:schemeClr val="bg1"/>
              </a:solidFill>
            </a:endParaRPr>
          </a:p>
          <a:p>
            <a:pPr eaLnBrk="1" hangingPunct="1">
              <a:defRPr/>
            </a:pPr>
            <a:r>
              <a:rPr lang="nl-BE" dirty="0" smtClean="0">
                <a:solidFill>
                  <a:schemeClr val="bg1"/>
                </a:solidFill>
              </a:rPr>
              <a:t>Commercial </a:t>
            </a:r>
            <a:r>
              <a:rPr lang="nl-BE" dirty="0" err="1" smtClean="0">
                <a:solidFill>
                  <a:schemeClr val="bg1"/>
                </a:solidFill>
              </a:rPr>
              <a:t>competitors</a:t>
            </a:r>
            <a:r>
              <a:rPr lang="nl-BE" dirty="0" smtClean="0">
                <a:solidFill>
                  <a:schemeClr val="bg1"/>
                </a:solidFill>
              </a:rPr>
              <a:t>:  </a:t>
            </a:r>
            <a:r>
              <a:rPr lang="nl-BE" dirty="0" err="1" smtClean="0">
                <a:solidFill>
                  <a:schemeClr val="bg1"/>
                </a:solidFill>
              </a:rPr>
              <a:t>main</a:t>
            </a:r>
            <a:r>
              <a:rPr lang="nl-BE" dirty="0" smtClean="0">
                <a:solidFill>
                  <a:schemeClr val="bg1"/>
                </a:solidFill>
              </a:rPr>
              <a:t> stations  </a:t>
            </a:r>
          </a:p>
          <a:p>
            <a:pPr marL="171450" indent="-171450" eaLnBrk="1" hangingPunct="1">
              <a:buFont typeface="Arial" pitchFamily="34" charset="0"/>
              <a:buChar char="•"/>
              <a:defRPr/>
            </a:pPr>
            <a:r>
              <a:rPr lang="nl-BE" sz="1200" dirty="0" smtClean="0">
                <a:solidFill>
                  <a:schemeClr val="bg1"/>
                </a:solidFill>
              </a:rPr>
              <a:t>Q-Music = hot </a:t>
            </a:r>
            <a:r>
              <a:rPr lang="nl-BE" sz="1200" dirty="0" err="1" smtClean="0">
                <a:solidFill>
                  <a:schemeClr val="bg1"/>
                </a:solidFill>
              </a:rPr>
              <a:t>ac</a:t>
            </a:r>
            <a:r>
              <a:rPr lang="nl-BE" sz="1200" dirty="0" smtClean="0">
                <a:solidFill>
                  <a:schemeClr val="bg1"/>
                </a:solidFill>
              </a:rPr>
              <a:t> (25-44) =&gt; 15% marketshare</a:t>
            </a:r>
          </a:p>
          <a:p>
            <a:pPr marL="171450" indent="-171450" eaLnBrk="1" hangingPunct="1">
              <a:buFont typeface="Arial" pitchFamily="34" charset="0"/>
              <a:buChar char="•"/>
              <a:defRPr/>
            </a:pPr>
            <a:r>
              <a:rPr lang="nl-BE" sz="1200" dirty="0" smtClean="0">
                <a:solidFill>
                  <a:schemeClr val="bg1"/>
                </a:solidFill>
              </a:rPr>
              <a:t>JOE </a:t>
            </a:r>
            <a:r>
              <a:rPr lang="nl-BE" sz="1200" dirty="0" err="1" smtClean="0">
                <a:solidFill>
                  <a:schemeClr val="bg1"/>
                </a:solidFill>
              </a:rPr>
              <a:t>fm</a:t>
            </a:r>
            <a:r>
              <a:rPr lang="nl-BE" sz="1200" dirty="0" smtClean="0">
                <a:solidFill>
                  <a:schemeClr val="bg1"/>
                </a:solidFill>
              </a:rPr>
              <a:t>   = “</a:t>
            </a:r>
            <a:r>
              <a:rPr lang="nl-BE" sz="1200" dirty="0" err="1" smtClean="0">
                <a:solidFill>
                  <a:schemeClr val="bg1"/>
                </a:solidFill>
              </a:rPr>
              <a:t>feelgood</a:t>
            </a:r>
            <a:r>
              <a:rPr lang="nl-BE" sz="1200" dirty="0" smtClean="0">
                <a:solidFill>
                  <a:schemeClr val="bg1"/>
                </a:solidFill>
              </a:rPr>
              <a:t>” radio (25-55) =&gt; 6,4% marketshare</a:t>
            </a:r>
          </a:p>
          <a:p>
            <a:pPr marL="171450" indent="-171450" eaLnBrk="1" hangingPunct="1">
              <a:buFont typeface="Arial" pitchFamily="34" charset="0"/>
              <a:buChar char="•"/>
              <a:defRPr/>
            </a:pPr>
            <a:r>
              <a:rPr lang="nl-BE" sz="1200" dirty="0" smtClean="0">
                <a:solidFill>
                  <a:schemeClr val="bg1"/>
                </a:solidFill>
              </a:rPr>
              <a:t>Nostalgie = </a:t>
            </a:r>
            <a:r>
              <a:rPr lang="nl-BE" sz="1200" dirty="0" err="1" smtClean="0">
                <a:solidFill>
                  <a:schemeClr val="bg1"/>
                </a:solidFill>
              </a:rPr>
              <a:t>oldies</a:t>
            </a:r>
            <a:r>
              <a:rPr lang="nl-BE" sz="1200" dirty="0" smtClean="0">
                <a:solidFill>
                  <a:schemeClr val="bg1"/>
                </a:solidFill>
              </a:rPr>
              <a:t> radio =&gt; 7,7% marketshare</a:t>
            </a:r>
          </a:p>
          <a:p>
            <a:endParaRPr lang="nl-BE" dirty="0"/>
          </a:p>
        </p:txBody>
      </p:sp>
      <p:sp>
        <p:nvSpPr>
          <p:cNvPr id="4" name="Tijdelijke aanduiding voor dianummer 3"/>
          <p:cNvSpPr>
            <a:spLocks noGrp="1"/>
          </p:cNvSpPr>
          <p:nvPr>
            <p:ph type="sldNum" sz="quarter" idx="10"/>
          </p:nvPr>
        </p:nvSpPr>
        <p:spPr/>
        <p:txBody>
          <a:bodyPr/>
          <a:lstStyle/>
          <a:p>
            <a:fld id="{FA669F71-EDEA-4DA0-95A3-BA03B91A4B95}" type="slidenum">
              <a:rPr lang="en-US" smtClean="0"/>
              <a:pPr/>
              <a:t>4</a:t>
            </a:fld>
            <a:endParaRPr lang="en-US"/>
          </a:p>
        </p:txBody>
      </p:sp>
    </p:spTree>
    <p:extLst>
      <p:ext uri="{BB962C8B-B14F-4D97-AF65-F5344CB8AC3E}">
        <p14:creationId xmlns:p14="http://schemas.microsoft.com/office/powerpoint/2010/main" val="1401312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Belgium = second in Europe</a:t>
            </a:r>
            <a:endParaRPr lang="nl-BE" dirty="0"/>
          </a:p>
        </p:txBody>
      </p:sp>
      <p:sp>
        <p:nvSpPr>
          <p:cNvPr id="4" name="Tijdelijke aanduiding voor dianummer 3"/>
          <p:cNvSpPr>
            <a:spLocks noGrp="1"/>
          </p:cNvSpPr>
          <p:nvPr>
            <p:ph type="sldNum" sz="quarter" idx="10"/>
          </p:nvPr>
        </p:nvSpPr>
        <p:spPr/>
        <p:txBody>
          <a:bodyPr/>
          <a:lstStyle/>
          <a:p>
            <a:fld id="{FA669F71-EDEA-4DA0-95A3-BA03B91A4B95}" type="slidenum">
              <a:rPr lang="en-US" smtClean="0"/>
              <a:pPr/>
              <a:t>5</a:t>
            </a:fld>
            <a:endParaRPr lang="en-US"/>
          </a:p>
        </p:txBody>
      </p:sp>
    </p:spTree>
    <p:extLst>
      <p:ext uri="{BB962C8B-B14F-4D97-AF65-F5344CB8AC3E}">
        <p14:creationId xmlns:p14="http://schemas.microsoft.com/office/powerpoint/2010/main" val="813136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Strong in </a:t>
            </a:r>
            <a:r>
              <a:rPr lang="nl-BE" dirty="0" err="1" smtClean="0"/>
              <a:t>all</a:t>
            </a:r>
            <a:r>
              <a:rPr lang="nl-BE" dirty="0" smtClean="0"/>
              <a:t> target </a:t>
            </a:r>
            <a:r>
              <a:rPr lang="nl-BE" dirty="0" err="1" smtClean="0"/>
              <a:t>groups</a:t>
            </a:r>
            <a:r>
              <a:rPr lang="nl-BE" dirty="0" smtClean="0"/>
              <a:t>:</a:t>
            </a:r>
            <a:r>
              <a:rPr lang="nl-BE" baseline="0" dirty="0" smtClean="0"/>
              <a:t> </a:t>
            </a:r>
            <a:r>
              <a:rPr lang="nl-BE" baseline="0" dirty="0" err="1" smtClean="0"/>
              <a:t>about</a:t>
            </a:r>
            <a:r>
              <a:rPr lang="nl-BE" baseline="0" dirty="0" smtClean="0"/>
              <a:t> 90 procent of </a:t>
            </a:r>
            <a:r>
              <a:rPr lang="nl-BE" baseline="0" dirty="0" err="1" smtClean="0"/>
              <a:t>all</a:t>
            </a:r>
            <a:r>
              <a:rPr lang="nl-BE" baseline="0" dirty="0" smtClean="0"/>
              <a:t> (</a:t>
            </a:r>
            <a:r>
              <a:rPr lang="nl-BE" baseline="0" dirty="0" err="1" smtClean="0"/>
              <a:t>younger</a:t>
            </a:r>
            <a:r>
              <a:rPr lang="nl-BE" baseline="0" dirty="0" smtClean="0"/>
              <a:t>) </a:t>
            </a:r>
            <a:r>
              <a:rPr lang="nl-BE" baseline="0" dirty="0" err="1" smtClean="0"/>
              <a:t>audience</a:t>
            </a:r>
            <a:r>
              <a:rPr lang="nl-BE" baseline="0" dirty="0" smtClean="0"/>
              <a:t> are </a:t>
            </a:r>
            <a:r>
              <a:rPr lang="nl-BE" baseline="0" dirty="0" err="1" smtClean="0"/>
              <a:t>exposed</a:t>
            </a:r>
            <a:r>
              <a:rPr lang="nl-BE" baseline="0" dirty="0" smtClean="0"/>
              <a:t> </a:t>
            </a:r>
            <a:r>
              <a:rPr lang="nl-BE" baseline="0" dirty="0" err="1" smtClean="0"/>
              <a:t>weekly</a:t>
            </a:r>
            <a:r>
              <a:rPr lang="nl-BE" baseline="0" dirty="0" smtClean="0"/>
              <a:t> </a:t>
            </a:r>
            <a:r>
              <a:rPr lang="nl-BE" baseline="0" dirty="0" err="1" smtClean="0"/>
              <a:t>to</a:t>
            </a:r>
            <a:r>
              <a:rPr lang="nl-BE" baseline="0" dirty="0" smtClean="0"/>
              <a:t> radio content.</a:t>
            </a:r>
            <a:endParaRPr lang="en-US" dirty="0"/>
          </a:p>
        </p:txBody>
      </p:sp>
      <p:sp>
        <p:nvSpPr>
          <p:cNvPr id="4" name="Tijdelijke aanduiding voor dianummer 3"/>
          <p:cNvSpPr>
            <a:spLocks noGrp="1"/>
          </p:cNvSpPr>
          <p:nvPr>
            <p:ph type="sldNum" sz="quarter" idx="10"/>
          </p:nvPr>
        </p:nvSpPr>
        <p:spPr/>
        <p:txBody>
          <a:bodyPr/>
          <a:lstStyle/>
          <a:p>
            <a:fld id="{FA669F71-EDEA-4DA0-95A3-BA03B91A4B95}" type="slidenum">
              <a:rPr lang="en-US" smtClean="0"/>
              <a:pPr/>
              <a:t>6</a:t>
            </a:fld>
            <a:endParaRPr lang="en-US"/>
          </a:p>
        </p:txBody>
      </p:sp>
    </p:spTree>
    <p:extLst>
      <p:ext uri="{BB962C8B-B14F-4D97-AF65-F5344CB8AC3E}">
        <p14:creationId xmlns:p14="http://schemas.microsoft.com/office/powerpoint/2010/main" val="3168341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Radio in Belgium: </a:t>
            </a:r>
            <a:r>
              <a:rPr lang="nl-BE" dirty="0" err="1" smtClean="0"/>
              <a:t>Still</a:t>
            </a:r>
            <a:r>
              <a:rPr lang="nl-BE" dirty="0" smtClean="0"/>
              <a:t> </a:t>
            </a:r>
            <a:r>
              <a:rPr lang="nl-BE" dirty="0" err="1" smtClean="0"/>
              <a:t>growing</a:t>
            </a:r>
            <a:r>
              <a:rPr lang="nl-BE" dirty="0" smtClean="0"/>
              <a:t> in 2012.</a:t>
            </a:r>
          </a:p>
          <a:p>
            <a:endParaRPr lang="nl-BE" dirty="0" smtClean="0"/>
          </a:p>
          <a:p>
            <a:r>
              <a:rPr lang="nl-BE" dirty="0" err="1" smtClean="0"/>
              <a:t>Third</a:t>
            </a:r>
            <a:r>
              <a:rPr lang="nl-BE" baseline="0" dirty="0" smtClean="0"/>
              <a:t> medium in advertising </a:t>
            </a:r>
            <a:r>
              <a:rPr lang="nl-BE" baseline="0" dirty="0" err="1" smtClean="0"/>
              <a:t>revenues</a:t>
            </a:r>
            <a:r>
              <a:rPr lang="nl-BE" baseline="0" dirty="0" smtClean="0"/>
              <a:t>, </a:t>
            </a:r>
            <a:r>
              <a:rPr lang="nl-BE" baseline="0" dirty="0" err="1" smtClean="0"/>
              <a:t>after</a:t>
            </a:r>
            <a:r>
              <a:rPr lang="nl-BE" baseline="0" dirty="0" smtClean="0"/>
              <a:t> TV </a:t>
            </a:r>
            <a:r>
              <a:rPr lang="nl-BE" baseline="0" dirty="0" err="1" smtClean="0"/>
              <a:t>and</a:t>
            </a:r>
            <a:r>
              <a:rPr lang="nl-BE" baseline="0" dirty="0" smtClean="0"/>
              <a:t> </a:t>
            </a:r>
            <a:r>
              <a:rPr lang="nl-BE" baseline="0" dirty="0" err="1" smtClean="0"/>
              <a:t>newspapers</a:t>
            </a:r>
            <a:endParaRPr lang="en-US" dirty="0"/>
          </a:p>
        </p:txBody>
      </p:sp>
      <p:sp>
        <p:nvSpPr>
          <p:cNvPr id="4" name="Tijdelijke aanduiding voor dianummer 3"/>
          <p:cNvSpPr>
            <a:spLocks noGrp="1"/>
          </p:cNvSpPr>
          <p:nvPr>
            <p:ph type="sldNum" sz="quarter" idx="10"/>
          </p:nvPr>
        </p:nvSpPr>
        <p:spPr/>
        <p:txBody>
          <a:bodyPr/>
          <a:lstStyle/>
          <a:p>
            <a:fld id="{FA669F71-EDEA-4DA0-95A3-BA03B91A4B95}" type="slidenum">
              <a:rPr lang="en-US" smtClean="0"/>
              <a:pPr/>
              <a:t>7</a:t>
            </a:fld>
            <a:endParaRPr lang="en-US"/>
          </a:p>
        </p:txBody>
      </p:sp>
    </p:spTree>
    <p:extLst>
      <p:ext uri="{BB962C8B-B14F-4D97-AF65-F5344CB8AC3E}">
        <p14:creationId xmlns:p14="http://schemas.microsoft.com/office/powerpoint/2010/main" val="705741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FA669F71-EDEA-4DA0-95A3-BA03B91A4B95}" type="slidenum">
              <a:rPr lang="en-US" smtClean="0"/>
              <a:pPr/>
              <a:t>8</a:t>
            </a:fld>
            <a:endParaRPr lang="en-US"/>
          </a:p>
        </p:txBody>
      </p:sp>
    </p:spTree>
    <p:extLst>
      <p:ext uri="{BB962C8B-B14F-4D97-AF65-F5344CB8AC3E}">
        <p14:creationId xmlns:p14="http://schemas.microsoft.com/office/powerpoint/2010/main" val="4045489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CH" sz="1200" kern="1200" dirty="0" smtClean="0"/>
              <a:t>Over all, radio </a:t>
            </a:r>
            <a:r>
              <a:rPr lang="fr-CH" sz="1200" kern="1200" dirty="0" err="1" smtClean="0"/>
              <a:t>listening</a:t>
            </a:r>
            <a:r>
              <a:rPr lang="fr-CH" sz="1200" kern="1200" dirty="0" smtClean="0"/>
              <a:t> time </a:t>
            </a:r>
            <a:r>
              <a:rPr lang="fr-CH" sz="1200" kern="1200" dirty="0" err="1" smtClean="0"/>
              <a:t>is</a:t>
            </a:r>
            <a:r>
              <a:rPr lang="fr-CH" sz="1200" kern="1200" dirty="0" smtClean="0"/>
              <a:t> </a:t>
            </a:r>
            <a:r>
              <a:rPr lang="fr-CH" sz="1200" kern="1200" dirty="0" err="1" smtClean="0"/>
              <a:t>decreasing</a:t>
            </a:r>
            <a:r>
              <a:rPr lang="fr-CH" sz="1200" kern="1200" dirty="0" smtClean="0"/>
              <a:t>, </a:t>
            </a:r>
            <a:r>
              <a:rPr lang="fr-CH" sz="1200" kern="1200" dirty="0" err="1" smtClean="0"/>
              <a:t>especially</a:t>
            </a:r>
            <a:r>
              <a:rPr lang="fr-CH" sz="1200" kern="1200" dirty="0" smtClean="0"/>
              <a:t> </a:t>
            </a:r>
            <a:r>
              <a:rPr lang="fr-CH" sz="1200" kern="1200" dirty="0" err="1" smtClean="0"/>
              <a:t>among</a:t>
            </a:r>
            <a:r>
              <a:rPr lang="fr-CH" sz="1200" kern="1200" dirty="0" smtClean="0"/>
              <a:t> </a:t>
            </a:r>
            <a:r>
              <a:rPr lang="fr-CH" sz="1200" kern="1200" dirty="0" err="1" smtClean="0"/>
              <a:t>youth</a:t>
            </a:r>
            <a:endParaRPr lang="fr-CH" sz="1200" kern="1200" dirty="0" smtClean="0"/>
          </a:p>
          <a:p>
            <a:r>
              <a:rPr lang="nl-BE" dirty="0" err="1" smtClean="0"/>
              <a:t>Not</a:t>
            </a:r>
            <a:r>
              <a:rPr lang="nl-BE" dirty="0" smtClean="0"/>
              <a:t> </a:t>
            </a:r>
            <a:r>
              <a:rPr lang="nl-BE" dirty="0" err="1" smtClean="0"/>
              <a:t>so</a:t>
            </a:r>
            <a:r>
              <a:rPr lang="nl-BE" dirty="0" smtClean="0"/>
              <a:t> </a:t>
            </a:r>
            <a:r>
              <a:rPr lang="nl-BE" dirty="0" err="1" smtClean="0"/>
              <a:t>much</a:t>
            </a:r>
            <a:r>
              <a:rPr lang="nl-BE" dirty="0" smtClean="0"/>
              <a:t> in </a:t>
            </a:r>
            <a:r>
              <a:rPr lang="nl-BE" dirty="0" err="1" smtClean="0"/>
              <a:t>Flanders</a:t>
            </a:r>
            <a:r>
              <a:rPr lang="nl-BE" baseline="0" dirty="0" smtClean="0"/>
              <a:t> (Belgium)</a:t>
            </a:r>
          </a:p>
          <a:p>
            <a:endParaRPr lang="nl-BE"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nl-BE" dirty="0" err="1" smtClean="0">
                <a:solidFill>
                  <a:schemeClr val="accent2"/>
                </a:solidFill>
              </a:rPr>
              <a:t>Listening</a:t>
            </a:r>
            <a:r>
              <a:rPr lang="nl-BE" dirty="0" smtClean="0">
                <a:solidFill>
                  <a:schemeClr val="accent2"/>
                </a:solidFill>
              </a:rPr>
              <a:t> time </a:t>
            </a:r>
            <a:r>
              <a:rPr lang="nl-BE" dirty="0" err="1" smtClean="0">
                <a:solidFill>
                  <a:schemeClr val="accent2"/>
                </a:solidFill>
              </a:rPr>
              <a:t>young</a:t>
            </a:r>
            <a:r>
              <a:rPr lang="nl-BE" dirty="0" smtClean="0">
                <a:solidFill>
                  <a:schemeClr val="accent2"/>
                </a:solidFill>
              </a:rPr>
              <a:t> </a:t>
            </a:r>
            <a:r>
              <a:rPr lang="nl-BE" dirty="0" err="1" smtClean="0">
                <a:solidFill>
                  <a:schemeClr val="accent2"/>
                </a:solidFill>
              </a:rPr>
              <a:t>listeners</a:t>
            </a:r>
            <a:r>
              <a:rPr lang="nl-BE" dirty="0" smtClean="0">
                <a:solidFill>
                  <a:schemeClr val="accent2"/>
                </a:solidFill>
              </a:rPr>
              <a:t> </a:t>
            </a:r>
            <a:r>
              <a:rPr lang="nl-BE" dirty="0" err="1" smtClean="0">
                <a:solidFill>
                  <a:schemeClr val="accent2"/>
                </a:solidFill>
              </a:rPr>
              <a:t>remains</a:t>
            </a:r>
            <a:r>
              <a:rPr lang="nl-BE" dirty="0" smtClean="0">
                <a:solidFill>
                  <a:schemeClr val="accent2"/>
                </a:solidFill>
              </a:rPr>
              <a:t> </a:t>
            </a:r>
            <a:r>
              <a:rPr lang="nl-BE" dirty="0" err="1" smtClean="0">
                <a:solidFill>
                  <a:schemeClr val="accent2"/>
                </a:solidFill>
              </a:rPr>
              <a:t>stable</a:t>
            </a:r>
            <a:r>
              <a:rPr lang="nl-BE" dirty="0" smtClean="0">
                <a:solidFill>
                  <a:schemeClr val="accent2"/>
                </a:solidFill>
              </a:rPr>
              <a:t> : </a:t>
            </a:r>
            <a:r>
              <a:rPr lang="nl-BE" dirty="0" err="1" smtClean="0">
                <a:solidFill>
                  <a:schemeClr val="accent2"/>
                </a:solidFill>
              </a:rPr>
              <a:t>decrease</a:t>
            </a:r>
            <a:r>
              <a:rPr lang="nl-BE" dirty="0" smtClean="0">
                <a:solidFill>
                  <a:schemeClr val="accent2"/>
                </a:solidFill>
              </a:rPr>
              <a:t> in </a:t>
            </a:r>
            <a:r>
              <a:rPr lang="nl-BE" dirty="0" err="1" smtClean="0">
                <a:solidFill>
                  <a:schemeClr val="accent2"/>
                </a:solidFill>
              </a:rPr>
              <a:t>other</a:t>
            </a:r>
            <a:r>
              <a:rPr lang="nl-BE" dirty="0" smtClean="0">
                <a:solidFill>
                  <a:schemeClr val="accent2"/>
                </a:solidFill>
              </a:rPr>
              <a:t> </a:t>
            </a:r>
            <a:r>
              <a:rPr lang="nl-BE" dirty="0" err="1" smtClean="0">
                <a:solidFill>
                  <a:schemeClr val="accent2"/>
                </a:solidFill>
              </a:rPr>
              <a:t>countries</a:t>
            </a:r>
            <a:endParaRPr lang="nl-BE" dirty="0" smtClean="0">
              <a:solidFill>
                <a:schemeClr val="accent2"/>
              </a:solidFill>
            </a:endParaRPr>
          </a:p>
          <a:p>
            <a:endParaRPr lang="nl-BE" dirty="0"/>
          </a:p>
        </p:txBody>
      </p:sp>
      <p:sp>
        <p:nvSpPr>
          <p:cNvPr id="4" name="Tijdelijke aanduiding voor dianummer 3"/>
          <p:cNvSpPr>
            <a:spLocks noGrp="1"/>
          </p:cNvSpPr>
          <p:nvPr>
            <p:ph type="sldNum" sz="quarter" idx="10"/>
          </p:nvPr>
        </p:nvSpPr>
        <p:spPr/>
        <p:txBody>
          <a:bodyPr/>
          <a:lstStyle/>
          <a:p>
            <a:fld id="{FA669F71-EDEA-4DA0-95A3-BA03B91A4B95}" type="slidenum">
              <a:rPr lang="en-US" smtClean="0"/>
              <a:pPr/>
              <a:t>9</a:t>
            </a:fld>
            <a:endParaRPr lang="en-US"/>
          </a:p>
        </p:txBody>
      </p:sp>
    </p:spTree>
    <p:extLst>
      <p:ext uri="{BB962C8B-B14F-4D97-AF65-F5344CB8AC3E}">
        <p14:creationId xmlns:p14="http://schemas.microsoft.com/office/powerpoint/2010/main" val="3620114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10" name="Rechthoekige driehoek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el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nl-NL" smtClean="0"/>
              <a:t>Klik om de stijl te bewerken</a:t>
            </a:r>
            <a:endParaRPr kumimoji="0" lang="en-US"/>
          </a:p>
        </p:txBody>
      </p:sp>
      <p:sp>
        <p:nvSpPr>
          <p:cNvPr id="17" name="Ondertitel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nl-NL" smtClean="0"/>
              <a:t>Klik om de ondertitelstijl van het model te bewerken</a:t>
            </a:r>
            <a:endParaRPr kumimoji="0" lang="en-US"/>
          </a:p>
        </p:txBody>
      </p:sp>
      <p:grpSp>
        <p:nvGrpSpPr>
          <p:cNvPr id="2" name="Groep 1"/>
          <p:cNvGrpSpPr/>
          <p:nvPr/>
        </p:nvGrpSpPr>
        <p:grpSpPr>
          <a:xfrm>
            <a:off x="-3765" y="4953000"/>
            <a:ext cx="9147765" cy="1912088"/>
            <a:chOff x="-3765" y="4832896"/>
            <a:chExt cx="9147765" cy="2032192"/>
          </a:xfrm>
        </p:grpSpPr>
        <p:sp>
          <p:nvSpPr>
            <p:cNvPr id="7" name="Vrije v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Vrije v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Vrije v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Rechte verbindingslijn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Tijdelijke aanduiding voor datum 29"/>
          <p:cNvSpPr>
            <a:spLocks noGrp="1"/>
          </p:cNvSpPr>
          <p:nvPr>
            <p:ph type="dt" sz="half" idx="10"/>
          </p:nvPr>
        </p:nvSpPr>
        <p:spPr/>
        <p:txBody>
          <a:bodyPr/>
          <a:lstStyle>
            <a:lvl1pPr>
              <a:defRPr>
                <a:solidFill>
                  <a:srgbClr val="FFFFFF"/>
                </a:solidFill>
              </a:defRPr>
            </a:lvl1pPr>
            <a:extLst/>
          </a:lstStyle>
          <a:p>
            <a:pPr eaLnBrk="1" latinLnBrk="0" hangingPunct="1"/>
            <a:fld id="{544213AF-26F6-41FA-8D85-E2C5388D6E58}" type="datetimeFigureOut">
              <a:rPr lang="en-US" smtClean="0"/>
              <a:pPr eaLnBrk="1" latinLnBrk="0" hangingPunct="1"/>
              <a:t>1/31/2013</a:t>
            </a:fld>
            <a:endParaRPr lang="en-US" dirty="0">
              <a:solidFill>
                <a:srgbClr val="FFFFFF"/>
              </a:solidFill>
            </a:endParaRPr>
          </a:p>
        </p:txBody>
      </p:sp>
      <p:sp>
        <p:nvSpPr>
          <p:cNvPr id="19" name="Tijdelijke aanduiding voor voettekst 18"/>
          <p:cNvSpPr>
            <a:spLocks noGrp="1"/>
          </p:cNvSpPr>
          <p:nvPr>
            <p:ph type="ftr" sz="quarter" idx="11"/>
          </p:nvPr>
        </p:nvSpPr>
        <p:spPr/>
        <p:txBody>
          <a:bodyPr/>
          <a:lstStyle>
            <a:lvl1pPr>
              <a:defRPr>
                <a:solidFill>
                  <a:schemeClr val="accent1">
                    <a:tint val="20000"/>
                  </a:schemeClr>
                </a:solidFill>
              </a:defRPr>
            </a:lvl1pPr>
            <a:extLst/>
          </a:lstStyle>
          <a:p>
            <a:endParaRPr kumimoji="0" lang="en-US">
              <a:solidFill>
                <a:schemeClr val="accent1">
                  <a:tint val="20000"/>
                </a:schemeClr>
              </a:solidFill>
            </a:endParaRPr>
          </a:p>
        </p:txBody>
      </p:sp>
      <p:sp>
        <p:nvSpPr>
          <p:cNvPr id="27" name="Tijdelijke aanduiding voor dianummer 26"/>
          <p:cNvSpPr>
            <a:spLocks noGrp="1"/>
          </p:cNvSpPr>
          <p:nvPr>
            <p:ph type="sldNum" sz="quarter" idx="12"/>
          </p:nvPr>
        </p:nvSpPr>
        <p:spPr/>
        <p:txBody>
          <a:bodyPr/>
          <a:lstStyle>
            <a:lvl1pPr>
              <a:defRPr>
                <a:solidFill>
                  <a:srgbClr val="FFFFFF"/>
                </a:solidFill>
              </a:defRPr>
            </a:lvl1pPr>
            <a:extLst/>
          </a:lstStyle>
          <a:p>
            <a:pPr eaLnBrk="1" latinLnBrk="0" hangingPunct="1"/>
            <a:fld id="{D5BBC35B-A44B-4119-B8DA-DE9E3DFADA20}" type="slidenum">
              <a:rPr kumimoji="0" lang="en-US" smtClean="0"/>
              <a:pPr eaLnBrk="1" latinLnBrk="0" hangingPunct="1"/>
              <a:t>‹nr.›</a:t>
            </a:fld>
            <a:endParaRPr kumimoji="0" lang="en-US" dirty="0">
              <a:solidFill>
                <a:srgbClr val="FFFFFF"/>
              </a:solidFill>
            </a:endParaRPr>
          </a:p>
        </p:txBody>
      </p:sp>
      <p:pic>
        <p:nvPicPr>
          <p:cNvPr id="38915" name="Picture 3"/>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8247" b="89691" l="5202" r="97110">
                        <a14:foregroundMark x1="14451" y1="51546" x2="14451" y2="51546"/>
                        <a14:foregroundMark x1="43353" y1="55670" x2="43353" y2="55670"/>
                        <a14:foregroundMark x1="67052" y1="51546" x2="67052" y2="51546"/>
                        <a14:foregroundMark x1="75145" y1="40206" x2="75145" y2="40206"/>
                        <a14:foregroundMark x1="82659" y1="31959" x2="82659" y2="31959"/>
                        <a14:foregroundMark x1="89595" y1="23711" x2="89595" y2="23711"/>
                        <a14:backgroundMark x1="59538" y1="77320" x2="59538" y2="77320"/>
                        <a14:backgroundMark x1="75723" y1="61856" x2="75723" y2="61856"/>
                        <a14:backgroundMark x1="80347" y1="45361" x2="80347" y2="45361"/>
                        <a14:backgroundMark x1="87861" y1="50515" x2="87861" y2="50515"/>
                      </a14:backgroundRemoval>
                    </a14:imgEffect>
                  </a14:imgLayer>
                </a14:imgProps>
              </a:ext>
              <a:ext uri="{28A0092B-C50C-407E-A947-70E740481C1C}">
                <a14:useLocalDpi xmlns:a14="http://schemas.microsoft.com/office/drawing/2010/main" val="0"/>
              </a:ext>
            </a:extLst>
          </a:blip>
          <a:srcRect/>
          <a:stretch>
            <a:fillRect/>
          </a:stretch>
        </p:blipFill>
        <p:spPr bwMode="auto">
          <a:xfrm>
            <a:off x="8275320" y="6365921"/>
            <a:ext cx="875767" cy="49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vertical)">
                                      <p:cBhvr>
                                        <p:cTn id="7" dur="500"/>
                                        <p:tgtEl>
                                          <p:spTgt spid="9"/>
                                        </p:tgtEl>
                                      </p:cBhvr>
                                    </p:animEffect>
                                  </p:childTnLst>
                                </p:cTn>
                              </p:par>
                            </p:childTnLst>
                          </p:cTn>
                        </p:par>
                        <p:par>
                          <p:cTn id="8" fill="hold">
                            <p:stCondLst>
                              <p:cond delay="500"/>
                            </p:stCondLst>
                            <p:childTnLst>
                              <p:par>
                                <p:cTn id="9" presetID="14" presetClass="entr" presetSubtype="5"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randombar(vertical)">
                                      <p:cBhvr>
                                        <p:cTn id="11"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7" grpId="0" build="p" autoUpdateAnimBg="0" advAuto="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extLst/>
          </a:lstStyle>
          <a:p>
            <a:r>
              <a:rPr kumimoji="0" lang="nl-NL" smtClean="0"/>
              <a:t>Klik om de stijl te bewerken</a:t>
            </a:r>
            <a:endParaRPr kumimoji="0" lang="en-US"/>
          </a:p>
        </p:txBody>
      </p:sp>
      <p:sp>
        <p:nvSpPr>
          <p:cNvPr id="3" name="Tijdelijke aanduiding voor verticale tekst 2"/>
          <p:cNvSpPr>
            <a:spLocks noGrp="1"/>
          </p:cNvSpPr>
          <p:nvPr>
            <p:ph type="body" orient="vert" idx="1"/>
          </p:nvPr>
        </p:nvSpPr>
        <p:spPr>
          <a:xfrm>
            <a:off x="457200" y="1481329"/>
            <a:ext cx="8229600" cy="4386071"/>
          </a:xfrm>
        </p:spPr>
        <p:txBody>
          <a:bodyPr vert="eaVert"/>
          <a:lstStyle>
            <a:extLst/>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4" name="Tijdelijke aanduiding voor datum 3"/>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1/31/2013</a:t>
            </a:fld>
            <a:endParaRPr lang="en-US"/>
          </a:p>
        </p:txBody>
      </p:sp>
      <p:sp>
        <p:nvSpPr>
          <p:cNvPr id="5" name="Tijdelijke aanduiding voor voettekst 4"/>
          <p:cNvSpPr>
            <a:spLocks noGrp="1"/>
          </p:cNvSpPr>
          <p:nvPr>
            <p:ph type="ftr" sz="quarter" idx="11"/>
          </p:nvPr>
        </p:nvSpPr>
        <p:spPr/>
        <p:txBody>
          <a:bodyPr/>
          <a:lstStyle>
            <a:extLst/>
          </a:lstStyle>
          <a:p>
            <a:endParaRPr kumimoji="0" lang="en-US"/>
          </a:p>
        </p:txBody>
      </p:sp>
      <p:sp>
        <p:nvSpPr>
          <p:cNvPr id="6" name="Tijdelijke aanduiding voor dianummer 5"/>
          <p:cNvSpPr>
            <a:spLocks noGrp="1"/>
          </p:cNvSpPr>
          <p:nvPr>
            <p:ph type="sldNum" sz="quarter" idx="12"/>
          </p:nvPr>
        </p:nvSpPr>
        <p:spPr/>
        <p:txBody>
          <a:bodyPr/>
          <a:lstStyle>
            <a:extLst/>
          </a:lstStyle>
          <a:p>
            <a:pPr eaLnBrk="1" latinLnBrk="0" hangingPunct="1"/>
            <a:fld id="{D5BBC35B-A44B-4119-B8DA-DE9E3DFADA20}" type="slidenum">
              <a:rPr kumimoji="0" lang="en-US" smtClean="0"/>
              <a:pPr eaLnBrk="1" latinLnBrk="0" hangingPunct="1"/>
              <a:t>‹nr.›</a:t>
            </a:fld>
            <a:endParaRPr kumimoji="0" lang="en-US"/>
          </a:p>
        </p:txBody>
      </p:sp>
      <p:pic>
        <p:nvPicPr>
          <p:cNvPr id="7" name="Picture 2" descr="VRT krijgt derde kanaal"/>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29625" y="6281004"/>
            <a:ext cx="714375" cy="5769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844013" y="274640"/>
            <a:ext cx="1777470" cy="5592761"/>
          </a:xfrm>
        </p:spPr>
        <p:txBody>
          <a:bodyPr vert="eaVert"/>
          <a:lstStyle>
            <a:extLst/>
          </a:lstStyle>
          <a:p>
            <a:r>
              <a:rPr kumimoji="0" lang="nl-NL" smtClean="0"/>
              <a:t>Klik om de stijl te bewerken</a:t>
            </a:r>
            <a:endParaRPr kumimoji="0" lang="en-US"/>
          </a:p>
        </p:txBody>
      </p:sp>
      <p:sp>
        <p:nvSpPr>
          <p:cNvPr id="3" name="Tijdelijke aanduiding voor verticale tekst 2"/>
          <p:cNvSpPr>
            <a:spLocks noGrp="1"/>
          </p:cNvSpPr>
          <p:nvPr>
            <p:ph type="body" orient="vert" idx="1"/>
          </p:nvPr>
        </p:nvSpPr>
        <p:spPr>
          <a:xfrm>
            <a:off x="457200" y="274641"/>
            <a:ext cx="6324600" cy="5592760"/>
          </a:xfrm>
        </p:spPr>
        <p:txBody>
          <a:bodyPr vert="eaVert"/>
          <a:lstStyle>
            <a:extLst/>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4" name="Tijdelijke aanduiding voor datum 3"/>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1/31/2013</a:t>
            </a:fld>
            <a:endParaRPr lang="en-US"/>
          </a:p>
        </p:txBody>
      </p:sp>
      <p:sp>
        <p:nvSpPr>
          <p:cNvPr id="5" name="Tijdelijke aanduiding voor voettekst 4"/>
          <p:cNvSpPr>
            <a:spLocks noGrp="1"/>
          </p:cNvSpPr>
          <p:nvPr>
            <p:ph type="ftr" sz="quarter" idx="11"/>
          </p:nvPr>
        </p:nvSpPr>
        <p:spPr/>
        <p:txBody>
          <a:bodyPr/>
          <a:lstStyle>
            <a:extLst/>
          </a:lstStyle>
          <a:p>
            <a:endParaRPr kumimoji="0" lang="en-US"/>
          </a:p>
        </p:txBody>
      </p:sp>
      <p:sp>
        <p:nvSpPr>
          <p:cNvPr id="6" name="Tijdelijke aanduiding voor dianummer 5"/>
          <p:cNvSpPr>
            <a:spLocks noGrp="1"/>
          </p:cNvSpPr>
          <p:nvPr>
            <p:ph type="sldNum" sz="quarter" idx="12"/>
          </p:nvPr>
        </p:nvSpPr>
        <p:spPr/>
        <p:txBody>
          <a:bodyPr/>
          <a:lstStyle>
            <a:extLst/>
          </a:lstStyle>
          <a:p>
            <a:pPr eaLnBrk="1" latinLnBrk="0" hangingPunct="1"/>
            <a:fld id="{D5BBC35B-A44B-4119-B8DA-DE9E3DFADA20}" type="slidenum">
              <a:rPr kumimoji="0" lang="en-US" smtClean="0"/>
              <a:pPr eaLnBrk="1" latinLnBrk="0" hangingPunct="1"/>
              <a:t>‹nr.›</a:t>
            </a:fld>
            <a:endParaRPr kumimoji="0" lang="en-US"/>
          </a:p>
        </p:txBody>
      </p:sp>
      <p:pic>
        <p:nvPicPr>
          <p:cNvPr id="7" name="Picture 2" descr="VRT krijgt derde kanaal"/>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29625" y="6281004"/>
            <a:ext cx="714375" cy="5769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0" y="123825"/>
            <a:ext cx="8856663" cy="55768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pic>
        <p:nvPicPr>
          <p:cNvPr id="3" name="Picture 2" descr="VRT krijgt derde kanaal"/>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29625" y="6281004"/>
            <a:ext cx="714375" cy="57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579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extLst/>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4" name="Tijdelijke aanduiding voor datum 3"/>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1/31/2013</a:t>
            </a:fld>
            <a:endParaRPr lang="en-US"/>
          </a:p>
        </p:txBody>
      </p:sp>
      <p:sp>
        <p:nvSpPr>
          <p:cNvPr id="5" name="Tijdelijke aanduiding voor voettekst 4"/>
          <p:cNvSpPr>
            <a:spLocks noGrp="1"/>
          </p:cNvSpPr>
          <p:nvPr>
            <p:ph type="ftr" sz="quarter" idx="11"/>
          </p:nvPr>
        </p:nvSpPr>
        <p:spPr/>
        <p:txBody>
          <a:bodyPr/>
          <a:lstStyle>
            <a:extLst/>
          </a:lstStyle>
          <a:p>
            <a:endParaRPr kumimoji="0" lang="en-US"/>
          </a:p>
        </p:txBody>
      </p:sp>
      <p:sp>
        <p:nvSpPr>
          <p:cNvPr id="6" name="Tijdelijke aanduiding voor dianummer 5"/>
          <p:cNvSpPr>
            <a:spLocks noGrp="1"/>
          </p:cNvSpPr>
          <p:nvPr>
            <p:ph type="sldNum" sz="quarter" idx="12"/>
          </p:nvPr>
        </p:nvSpPr>
        <p:spPr/>
        <p:txBody>
          <a:bodyPr/>
          <a:lstStyle>
            <a:extLst/>
          </a:lstStyle>
          <a:p>
            <a:pPr eaLnBrk="1" latinLnBrk="0" hangingPunct="1"/>
            <a:fld id="{D5BBC35B-A44B-4119-B8DA-DE9E3DFADA20}" type="slidenum">
              <a:rPr kumimoji="0" lang="en-US" smtClean="0"/>
              <a:pPr eaLnBrk="1" latinLnBrk="0" hangingPunct="1"/>
              <a:t>‹nr.›</a:t>
            </a:fld>
            <a:endParaRPr kumimoji="0" lang="en-US"/>
          </a:p>
        </p:txBody>
      </p:sp>
      <p:sp>
        <p:nvSpPr>
          <p:cNvPr id="7" name="Titel 6"/>
          <p:cNvSpPr>
            <a:spLocks noGrp="1"/>
          </p:cNvSpPr>
          <p:nvPr>
            <p:ph type="title"/>
          </p:nvPr>
        </p:nvSpPr>
        <p:spPr/>
        <p:txBody>
          <a:bodyPr rtlCol="0"/>
          <a:lstStyle>
            <a:extLst/>
          </a:lstStyle>
          <a:p>
            <a:r>
              <a:rPr kumimoji="0" lang="nl-NL" smtClean="0"/>
              <a:t>Klik om de stijl te bewerken</a:t>
            </a:r>
            <a:endParaRPr kumimoji="0" lang="en-US"/>
          </a:p>
        </p:txBody>
      </p:sp>
      <p:pic>
        <p:nvPicPr>
          <p:cNvPr id="9" name="Picture 2" descr="VRT krijgt derde kanaal"/>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29625" y="6281004"/>
            <a:ext cx="714375" cy="5769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Ref idx="1002">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nl-NL" smtClean="0"/>
              <a:t>Klik om de stijl te bewerken</a:t>
            </a:r>
            <a:endParaRPr kumimoji="0" lang="en-US"/>
          </a:p>
        </p:txBody>
      </p:sp>
      <p:sp>
        <p:nvSpPr>
          <p:cNvPr id="3" name="Tijdelijke aanduiding voor tekst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nl-NL" smtClean="0"/>
              <a:t>Klik om de modelstijlen te bewerken</a:t>
            </a:r>
          </a:p>
        </p:txBody>
      </p:sp>
      <p:sp>
        <p:nvSpPr>
          <p:cNvPr id="4" name="Tijdelijke aanduiding voor datum 3"/>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1/31/2013</a:t>
            </a:fld>
            <a:endParaRPr lang="en-US"/>
          </a:p>
        </p:txBody>
      </p:sp>
      <p:sp>
        <p:nvSpPr>
          <p:cNvPr id="5" name="Tijdelijke aanduiding voor voettekst 4"/>
          <p:cNvSpPr>
            <a:spLocks noGrp="1"/>
          </p:cNvSpPr>
          <p:nvPr>
            <p:ph type="ftr" sz="quarter" idx="11"/>
          </p:nvPr>
        </p:nvSpPr>
        <p:spPr/>
        <p:txBody>
          <a:bodyPr/>
          <a:lstStyle>
            <a:extLst/>
          </a:lstStyle>
          <a:p>
            <a:endParaRPr kumimoji="0" lang="en-US"/>
          </a:p>
        </p:txBody>
      </p:sp>
      <p:sp>
        <p:nvSpPr>
          <p:cNvPr id="6" name="Tijdelijke aanduiding voor dianummer 5"/>
          <p:cNvSpPr>
            <a:spLocks noGrp="1"/>
          </p:cNvSpPr>
          <p:nvPr>
            <p:ph type="sldNum" sz="quarter" idx="12"/>
          </p:nvPr>
        </p:nvSpPr>
        <p:spPr/>
        <p:txBody>
          <a:bodyPr/>
          <a:lstStyle>
            <a:extLst/>
          </a:lstStyle>
          <a:p>
            <a:pPr eaLnBrk="1" latinLnBrk="0" hangingPunct="1"/>
            <a:fld id="{D5BBC35B-A44B-4119-B8DA-DE9E3DFADA20}" type="slidenum">
              <a:rPr kumimoji="0" lang="en-US" smtClean="0"/>
              <a:pPr eaLnBrk="1" latinLnBrk="0" hangingPunct="1"/>
              <a:t>‹nr.›</a:t>
            </a:fld>
            <a:endParaRPr kumimoji="0" lang="en-US"/>
          </a:p>
        </p:txBody>
      </p:sp>
      <p:sp>
        <p:nvSpPr>
          <p:cNvPr id="7" name="Punthaak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Punthaak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pic>
        <p:nvPicPr>
          <p:cNvPr id="9" name="Picture 3"/>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8247" b="89691" l="5202" r="97110">
                        <a14:foregroundMark x1="14451" y1="51546" x2="14451" y2="51546"/>
                        <a14:foregroundMark x1="43353" y1="55670" x2="43353" y2="55670"/>
                        <a14:foregroundMark x1="67052" y1="51546" x2="67052" y2="51546"/>
                        <a14:foregroundMark x1="75145" y1="40206" x2="75145" y2="40206"/>
                        <a14:foregroundMark x1="82659" y1="31959" x2="82659" y2="31959"/>
                        <a14:foregroundMark x1="89595" y1="23711" x2="89595" y2="23711"/>
                        <a14:backgroundMark x1="59538" y1="77320" x2="59538" y2="77320"/>
                        <a14:backgroundMark x1="75723" y1="61856" x2="75723" y2="61856"/>
                        <a14:backgroundMark x1="80347" y1="45361" x2="80347" y2="45361"/>
                        <a14:backgroundMark x1="87861" y1="50515" x2="87861" y2="50515"/>
                      </a14:backgroundRemoval>
                    </a14:imgEffect>
                  </a14:imgLayer>
                </a14:imgProps>
              </a:ext>
              <a:ext uri="{28A0092B-C50C-407E-A947-70E740481C1C}">
                <a14:useLocalDpi xmlns:a14="http://schemas.microsoft.com/office/drawing/2010/main" val="0"/>
              </a:ext>
            </a:extLst>
          </a:blip>
          <a:srcRect/>
          <a:stretch>
            <a:fillRect/>
          </a:stretch>
        </p:blipFill>
        <p:spPr bwMode="auto">
          <a:xfrm>
            <a:off x="8275320" y="6365921"/>
            <a:ext cx="875767" cy="49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bg>
      <p:bgRef idx="1002">
        <a:schemeClr val="bg1"/>
      </p:bgRef>
    </p:bg>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4" name="Tijdelijke aanduiding voor inhoud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5" name="Tijdelijke aanduiding voor datum 4"/>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1/31/2013</a:t>
            </a:fld>
            <a:endParaRPr lang="en-US"/>
          </a:p>
        </p:txBody>
      </p:sp>
      <p:sp>
        <p:nvSpPr>
          <p:cNvPr id="6" name="Tijdelijke aanduiding voor voettekst 5"/>
          <p:cNvSpPr>
            <a:spLocks noGrp="1"/>
          </p:cNvSpPr>
          <p:nvPr>
            <p:ph type="ftr" sz="quarter" idx="11"/>
          </p:nvPr>
        </p:nvSpPr>
        <p:spPr/>
        <p:txBody>
          <a:bodyPr/>
          <a:lstStyle>
            <a:extLst/>
          </a:lstStyle>
          <a:p>
            <a:endParaRPr kumimoji="0" lang="en-US"/>
          </a:p>
        </p:txBody>
      </p:sp>
      <p:sp>
        <p:nvSpPr>
          <p:cNvPr id="7" name="Tijdelijke aanduiding voor dianummer 6"/>
          <p:cNvSpPr>
            <a:spLocks noGrp="1"/>
          </p:cNvSpPr>
          <p:nvPr>
            <p:ph type="sldNum" sz="quarter" idx="12"/>
          </p:nvPr>
        </p:nvSpPr>
        <p:spPr/>
        <p:txBody>
          <a:bodyPr/>
          <a:lstStyle>
            <a:extLst/>
          </a:lstStyle>
          <a:p>
            <a:pPr eaLnBrk="1" latinLnBrk="0" hangingPunct="1"/>
            <a:fld id="{D5BBC35B-A44B-4119-B8DA-DE9E3DFADA20}" type="slidenum">
              <a:rPr kumimoji="0" lang="en-US" smtClean="0"/>
              <a:pPr eaLnBrk="1" latinLnBrk="0" hangingPunct="1"/>
              <a:t>‹nr.›</a:t>
            </a:fld>
            <a:endParaRPr kumimoji="0" lang="en-US"/>
          </a:p>
        </p:txBody>
      </p:sp>
      <p:sp>
        <p:nvSpPr>
          <p:cNvPr id="8" name="Titel 7"/>
          <p:cNvSpPr>
            <a:spLocks noGrp="1"/>
          </p:cNvSpPr>
          <p:nvPr>
            <p:ph type="title"/>
          </p:nvPr>
        </p:nvSpPr>
        <p:spPr/>
        <p:txBody>
          <a:bodyPr rtlCol="0"/>
          <a:lstStyle>
            <a:extLst/>
          </a:lstStyle>
          <a:p>
            <a:r>
              <a:rPr kumimoji="0" lang="nl-NL" smtClean="0"/>
              <a:t>Klik om de stijl te bewerken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bg>
      <p:bgRef idx="1003">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8229600" cy="1143000"/>
          </a:xfrm>
        </p:spPr>
        <p:txBody>
          <a:bodyPr anchor="ctr"/>
          <a:lstStyle>
            <a:lvl1pPr>
              <a:defRPr/>
            </a:lvl1pPr>
            <a:extLst/>
          </a:lstStyle>
          <a:p>
            <a:r>
              <a:rPr kumimoji="0" lang="nl-NL" smtClean="0"/>
              <a:t>Klik om de stijl te bewerken</a:t>
            </a:r>
            <a:endParaRPr kumimoji="0" lang="en-US"/>
          </a:p>
        </p:txBody>
      </p:sp>
      <p:sp>
        <p:nvSpPr>
          <p:cNvPr id="3" name="Tijdelijke aanduiding voor tekst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nl-NL" smtClean="0"/>
              <a:t>Klik om de modelstijlen te bewerken</a:t>
            </a:r>
          </a:p>
        </p:txBody>
      </p:sp>
      <p:sp>
        <p:nvSpPr>
          <p:cNvPr id="4" name="Tijdelijke aanduiding voor tekst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nl-NL" smtClean="0"/>
              <a:t>Klik om de modelstijlen te bewerken</a:t>
            </a:r>
          </a:p>
        </p:txBody>
      </p:sp>
      <p:sp>
        <p:nvSpPr>
          <p:cNvPr id="5" name="Tijdelijke aanduiding voor inhoud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6" name="Tijdelijke aanduiding voor inhoud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7" name="Tijdelijke aanduiding voor datum 6"/>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1/31/2013</a:t>
            </a:fld>
            <a:endParaRPr lang="en-US"/>
          </a:p>
        </p:txBody>
      </p:sp>
      <p:sp>
        <p:nvSpPr>
          <p:cNvPr id="8" name="Tijdelijke aanduiding voor voettekst 7"/>
          <p:cNvSpPr>
            <a:spLocks noGrp="1"/>
          </p:cNvSpPr>
          <p:nvPr>
            <p:ph type="ftr" sz="quarter" idx="11"/>
          </p:nvPr>
        </p:nvSpPr>
        <p:spPr/>
        <p:txBody>
          <a:bodyPr/>
          <a:lstStyle>
            <a:extLst/>
          </a:lstStyle>
          <a:p>
            <a:endParaRPr kumimoji="0" lang="en-US"/>
          </a:p>
        </p:txBody>
      </p:sp>
      <p:sp>
        <p:nvSpPr>
          <p:cNvPr id="9" name="Tijdelijke aanduiding voor dianummer 8"/>
          <p:cNvSpPr>
            <a:spLocks noGrp="1"/>
          </p:cNvSpPr>
          <p:nvPr>
            <p:ph type="sldNum" sz="quarter" idx="12"/>
          </p:nvPr>
        </p:nvSpPr>
        <p:spPr/>
        <p:txBody>
          <a:bodyPr/>
          <a:lstStyle>
            <a:extLst/>
          </a:lstStyle>
          <a:p>
            <a:pPr eaLnBrk="1" latinLnBrk="0" hangingPunct="1"/>
            <a:fld id="{D5BBC35B-A44B-4119-B8DA-DE9E3DFADA20}" type="slidenum">
              <a:rPr kumimoji="0" lang="en-US" smtClean="0"/>
              <a:pPr eaLnBrk="1" latinLnBrk="0" hangingPunct="1"/>
              <a:t>‹nr.›</a:t>
            </a:fld>
            <a:endParaRPr kumimoji="0" lang="en-US"/>
          </a:p>
        </p:txBody>
      </p:sp>
      <p:pic>
        <p:nvPicPr>
          <p:cNvPr id="10" name="Picture 2" descr="VRT krijgt derde kanaal"/>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29625" y="6281004"/>
            <a:ext cx="714375" cy="576995"/>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bg>
      <p:bgRef idx="1002">
        <a:schemeClr val="bg1"/>
      </p:bgRef>
    </p:b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1/31/2013</a:t>
            </a:fld>
            <a:endParaRPr lang="en-US"/>
          </a:p>
        </p:txBody>
      </p:sp>
      <p:sp>
        <p:nvSpPr>
          <p:cNvPr id="4" name="Tijdelijke aanduiding voor voettekst 3"/>
          <p:cNvSpPr>
            <a:spLocks noGrp="1"/>
          </p:cNvSpPr>
          <p:nvPr>
            <p:ph type="ftr" sz="quarter" idx="11"/>
          </p:nvPr>
        </p:nvSpPr>
        <p:spPr/>
        <p:txBody>
          <a:bodyPr/>
          <a:lstStyle>
            <a:extLst/>
          </a:lstStyle>
          <a:p>
            <a:endParaRPr kumimoji="0" lang="en-US"/>
          </a:p>
        </p:txBody>
      </p:sp>
      <p:sp>
        <p:nvSpPr>
          <p:cNvPr id="5" name="Tijdelijke aanduiding voor dianummer 4"/>
          <p:cNvSpPr>
            <a:spLocks noGrp="1"/>
          </p:cNvSpPr>
          <p:nvPr>
            <p:ph type="sldNum" sz="quarter" idx="12"/>
          </p:nvPr>
        </p:nvSpPr>
        <p:spPr/>
        <p:txBody>
          <a:bodyPr/>
          <a:lstStyle>
            <a:extLst/>
          </a:lstStyle>
          <a:p>
            <a:pPr eaLnBrk="1" latinLnBrk="0" hangingPunct="1"/>
            <a:fld id="{D5BBC35B-A44B-4119-B8DA-DE9E3DFADA20}" type="slidenum">
              <a:rPr kumimoji="0" lang="en-US" smtClean="0"/>
              <a:pPr eaLnBrk="1" latinLnBrk="0" hangingPunct="1"/>
              <a:t>‹nr.›</a:t>
            </a:fld>
            <a:endParaRPr kumimoji="0" lang="en-US"/>
          </a:p>
        </p:txBody>
      </p:sp>
      <p:sp>
        <p:nvSpPr>
          <p:cNvPr id="6" name="Titel 5"/>
          <p:cNvSpPr>
            <a:spLocks noGrp="1"/>
          </p:cNvSpPr>
          <p:nvPr>
            <p:ph type="title"/>
          </p:nvPr>
        </p:nvSpPr>
        <p:spPr/>
        <p:txBody>
          <a:bodyPr rtlCol="0"/>
          <a:lstStyle>
            <a:extLst/>
          </a:lstStyle>
          <a:p>
            <a:r>
              <a:rPr kumimoji="0" lang="nl-NL" smtClean="0"/>
              <a:t>Klik om de stijl te bewerken</a:t>
            </a:r>
            <a:endParaRPr kumimoji="0" lang="en-US"/>
          </a:p>
        </p:txBody>
      </p:sp>
      <p:pic>
        <p:nvPicPr>
          <p:cNvPr id="7" name="Picture 3"/>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8247" b="89691" l="5202" r="97110">
                        <a14:foregroundMark x1="14451" y1="51546" x2="14451" y2="51546"/>
                        <a14:foregroundMark x1="43353" y1="55670" x2="43353" y2="55670"/>
                        <a14:foregroundMark x1="67052" y1="51546" x2="67052" y2="51546"/>
                        <a14:foregroundMark x1="75145" y1="40206" x2="75145" y2="40206"/>
                        <a14:foregroundMark x1="82659" y1="31959" x2="82659" y2="31959"/>
                        <a14:foregroundMark x1="89595" y1="23711" x2="89595" y2="23711"/>
                        <a14:backgroundMark x1="59538" y1="77320" x2="59538" y2="77320"/>
                        <a14:backgroundMark x1="75723" y1="61856" x2="75723" y2="61856"/>
                        <a14:backgroundMark x1="80347" y1="45361" x2="80347" y2="45361"/>
                        <a14:backgroundMark x1="87861" y1="50515" x2="87861" y2="50515"/>
                      </a14:backgroundRemoval>
                    </a14:imgEffect>
                  </a14:imgLayer>
                </a14:imgProps>
              </a:ext>
              <a:ext uri="{28A0092B-C50C-407E-A947-70E740481C1C}">
                <a14:useLocalDpi xmlns:a14="http://schemas.microsoft.com/office/drawing/2010/main" val="0"/>
              </a:ext>
            </a:extLst>
          </a:blip>
          <a:srcRect/>
          <a:stretch>
            <a:fillRect/>
          </a:stretch>
        </p:blipFill>
        <p:spPr bwMode="auto">
          <a:xfrm>
            <a:off x="8275320" y="6365921"/>
            <a:ext cx="875767" cy="49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1/31/2013</a:t>
            </a:fld>
            <a:endParaRPr lang="en-US"/>
          </a:p>
        </p:txBody>
      </p:sp>
      <p:sp>
        <p:nvSpPr>
          <p:cNvPr id="3" name="Tijdelijke aanduiding voor voettekst 2"/>
          <p:cNvSpPr>
            <a:spLocks noGrp="1"/>
          </p:cNvSpPr>
          <p:nvPr>
            <p:ph type="ftr" sz="quarter" idx="11"/>
          </p:nvPr>
        </p:nvSpPr>
        <p:spPr/>
        <p:txBody>
          <a:bodyPr/>
          <a:lstStyle>
            <a:extLst/>
          </a:lstStyle>
          <a:p>
            <a:r>
              <a:rPr kumimoji="0" lang="nl-BE" dirty="0" smtClean="0"/>
              <a:t>	</a:t>
            </a:r>
            <a:endParaRPr kumimoji="0" lang="en-US" dirty="0"/>
          </a:p>
        </p:txBody>
      </p:sp>
      <p:sp>
        <p:nvSpPr>
          <p:cNvPr id="4" name="Tijdelijke aanduiding voor dianummer 3"/>
          <p:cNvSpPr>
            <a:spLocks noGrp="1"/>
          </p:cNvSpPr>
          <p:nvPr>
            <p:ph type="sldNum" sz="quarter" idx="12"/>
          </p:nvPr>
        </p:nvSpPr>
        <p:spPr/>
        <p:txBody>
          <a:bodyPr/>
          <a:lstStyle>
            <a:extLst/>
          </a:lstStyle>
          <a:p>
            <a:pPr eaLnBrk="1" latinLnBrk="0" hangingPunct="1"/>
            <a:fld id="{D5BBC35B-A44B-4119-B8DA-DE9E3DFADA20}" type="slidenum">
              <a:rPr kumimoji="0" lang="en-US" smtClean="0"/>
              <a:pPr eaLnBrk="1" latinLnBrk="0" hangingPunct="1"/>
              <a:t>‹nr.›</a:t>
            </a:fld>
            <a:endParaRPr kumimoji="0" lang="en-US"/>
          </a:p>
        </p:txBody>
      </p:sp>
      <p:pic>
        <p:nvPicPr>
          <p:cNvPr id="36866" name="Picture 2" descr="VRT krijgt derde kanaal"/>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29625" y="6281004"/>
            <a:ext cx="714375" cy="5769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bg>
      <p:bgRef idx="1003">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nl-NL" smtClean="0"/>
              <a:t>Klik om de stijl te bewerken</a:t>
            </a:r>
            <a:endParaRPr kumimoji="0" lang="en-US"/>
          </a:p>
        </p:txBody>
      </p:sp>
      <p:sp>
        <p:nvSpPr>
          <p:cNvPr id="3" name="Tijdelijke aanduiding voor tekst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nl-NL" smtClean="0"/>
              <a:t>Klik om de modelstijlen te bewerken</a:t>
            </a:r>
          </a:p>
        </p:txBody>
      </p:sp>
      <p:sp>
        <p:nvSpPr>
          <p:cNvPr id="4" name="Tijdelijke aanduiding voor inhoud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5" name="Tijdelijke aanduiding voor datum 4"/>
          <p:cNvSpPr>
            <a:spLocks noGrp="1"/>
          </p:cNvSpPr>
          <p:nvPr>
            <p:ph type="dt" sz="half" idx="10"/>
          </p:nvPr>
        </p:nvSpPr>
        <p:spPr>
          <a:xfrm>
            <a:off x="6727032" y="6407944"/>
            <a:ext cx="1920240" cy="365760"/>
          </a:xfrm>
        </p:spPr>
        <p:txBody>
          <a:bodyPr/>
          <a:lstStyle>
            <a:extLst/>
          </a:lstStyle>
          <a:p>
            <a:pPr eaLnBrk="1" latinLnBrk="0" hangingPunct="1"/>
            <a:fld id="{544213AF-26F6-41FA-8D85-E2C5388D6E58}" type="datetimeFigureOut">
              <a:rPr lang="en-US" smtClean="0"/>
              <a:pPr eaLnBrk="1" latinLnBrk="0" hangingPunct="1"/>
              <a:t>1/31/2013</a:t>
            </a:fld>
            <a:endParaRPr lang="en-US"/>
          </a:p>
        </p:txBody>
      </p:sp>
      <p:sp>
        <p:nvSpPr>
          <p:cNvPr id="6" name="Tijdelijke aanduiding voor voettekst 5"/>
          <p:cNvSpPr>
            <a:spLocks noGrp="1"/>
          </p:cNvSpPr>
          <p:nvPr>
            <p:ph type="ftr" sz="quarter" idx="11"/>
          </p:nvPr>
        </p:nvSpPr>
        <p:spPr/>
        <p:txBody>
          <a:bodyPr/>
          <a:lstStyle>
            <a:extLst/>
          </a:lstStyle>
          <a:p>
            <a:endParaRPr kumimoji="0" lang="en-US"/>
          </a:p>
        </p:txBody>
      </p:sp>
      <p:sp>
        <p:nvSpPr>
          <p:cNvPr id="7" name="Tijdelijke aanduiding voor dianummer 6"/>
          <p:cNvSpPr>
            <a:spLocks noGrp="1"/>
          </p:cNvSpPr>
          <p:nvPr>
            <p:ph type="sldNum" sz="quarter" idx="12"/>
          </p:nvPr>
        </p:nvSpPr>
        <p:spPr/>
        <p:txBody>
          <a:bodyPr/>
          <a:lstStyle>
            <a:extLst/>
          </a:lstStyle>
          <a:p>
            <a:pPr eaLnBrk="1" latinLnBrk="0" hangingPunct="1"/>
            <a:fld id="{D5BBC35B-A44B-4119-B8DA-DE9E3DFADA20}" type="slidenum">
              <a:rPr kumimoji="0" lang="en-US" smtClean="0"/>
              <a:pPr eaLnBrk="1" latinLnBrk="0" hangingPunct="1"/>
              <a:t>‹nr.›</a:t>
            </a:fld>
            <a:endParaRPr kumimoji="0" lang="en-US"/>
          </a:p>
        </p:txBody>
      </p:sp>
      <p:pic>
        <p:nvPicPr>
          <p:cNvPr id="8" name="Picture 2" descr="VRT krijgt derde kanaal"/>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29625" y="6281004"/>
            <a:ext cx="714375" cy="576995"/>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bg>
      <p:bgRef idx="1002">
        <a:schemeClr val="bg1"/>
      </p:bgRef>
    </p:bg>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nl-NL" smtClean="0"/>
              <a:t>Klik om de modelstijlen te bewerken</a:t>
            </a:r>
          </a:p>
        </p:txBody>
      </p:sp>
      <p:sp>
        <p:nvSpPr>
          <p:cNvPr id="3" name="Tijdelijke aanduiding voor afbeelding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nl-NL" smtClean="0"/>
              <a:t>Klik op het pictogram als u een afbeelding wilt toevoegen</a:t>
            </a:r>
            <a:endParaRPr kumimoji="0" lang="en-US" dirty="0"/>
          </a:p>
        </p:txBody>
      </p:sp>
      <p:sp>
        <p:nvSpPr>
          <p:cNvPr id="5" name="Tijdelijke aanduiding voor datum 4"/>
          <p:cNvSpPr>
            <a:spLocks noGrp="1"/>
          </p:cNvSpPr>
          <p:nvPr>
            <p:ph type="dt" sz="half" idx="10"/>
          </p:nvPr>
        </p:nvSpPr>
        <p:spPr/>
        <p:txBody>
          <a:bodyPr/>
          <a:lstStyle>
            <a:lvl1pPr>
              <a:defRPr>
                <a:solidFill>
                  <a:schemeClr val="tx1"/>
                </a:solidFill>
              </a:defRPr>
            </a:lvl1pPr>
            <a:extLst/>
          </a:lstStyle>
          <a:p>
            <a:pPr eaLnBrk="1" latinLnBrk="0" hangingPunct="1"/>
            <a:fld id="{544213AF-26F6-41FA-8D85-E2C5388D6E58}" type="datetimeFigureOut">
              <a:rPr lang="en-US" smtClean="0"/>
              <a:pPr eaLnBrk="1" latinLnBrk="0" hangingPunct="1"/>
              <a:t>1/31/2013</a:t>
            </a:fld>
            <a:endParaRPr lang="en-US">
              <a:solidFill>
                <a:schemeClr val="tx1"/>
              </a:solidFill>
            </a:endParaRPr>
          </a:p>
        </p:txBody>
      </p:sp>
      <p:sp>
        <p:nvSpPr>
          <p:cNvPr id="6" name="Tijdelijke aanduiding voor voettekst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kumimoji="0" lang="en-US">
              <a:solidFill>
                <a:schemeClr val="tx1"/>
              </a:solidFill>
            </a:endParaRPr>
          </a:p>
        </p:txBody>
      </p:sp>
      <p:sp>
        <p:nvSpPr>
          <p:cNvPr id="7" name="Tijdelijke aanduiding voor dianummer 6"/>
          <p:cNvSpPr>
            <a:spLocks noGrp="1"/>
          </p:cNvSpPr>
          <p:nvPr>
            <p:ph type="sldNum" sz="quarter" idx="12"/>
          </p:nvPr>
        </p:nvSpPr>
        <p:spPr/>
        <p:txBody>
          <a:bodyPr/>
          <a:lstStyle>
            <a:lvl1pPr>
              <a:defRPr>
                <a:solidFill>
                  <a:schemeClr val="tx1"/>
                </a:solidFill>
              </a:defRPr>
            </a:lvl1pPr>
            <a:extLst/>
          </a:lstStyle>
          <a:p>
            <a:pPr eaLnBrk="1" latinLnBrk="0" hangingPunct="1"/>
            <a:fld id="{D5BBC35B-A44B-4119-B8DA-DE9E3DFADA20}" type="slidenum">
              <a:rPr kumimoji="0" lang="en-US" smtClean="0"/>
              <a:pPr eaLnBrk="1" latinLnBrk="0" hangingPunct="1"/>
              <a:t>‹nr.›</a:t>
            </a:fld>
            <a:endParaRPr kumimoji="0" lang="en-US">
              <a:solidFill>
                <a:schemeClr val="tx1"/>
              </a:solidFill>
            </a:endParaRPr>
          </a:p>
        </p:txBody>
      </p:sp>
      <p:sp>
        <p:nvSpPr>
          <p:cNvPr id="2" name="Titel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nl-NL" smtClean="0"/>
              <a:t>Klik om de stijl te bewerken</a:t>
            </a:r>
            <a:endParaRPr kumimoji="0" lang="en-US"/>
          </a:p>
        </p:txBody>
      </p:sp>
      <p:sp>
        <p:nvSpPr>
          <p:cNvPr id="8" name="Vrije v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Vrije v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echthoekige driehoek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Rechte verbindingslijn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Punthaak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Punthaak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pic>
        <p:nvPicPr>
          <p:cNvPr id="14" name="Picture 3"/>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8247" b="89691" l="5202" r="97110">
                        <a14:foregroundMark x1="14451" y1="51546" x2="14451" y2="51546"/>
                        <a14:foregroundMark x1="43353" y1="55670" x2="43353" y2="55670"/>
                        <a14:foregroundMark x1="67052" y1="51546" x2="67052" y2="51546"/>
                        <a14:foregroundMark x1="75145" y1="40206" x2="75145" y2="40206"/>
                        <a14:foregroundMark x1="82659" y1="31959" x2="82659" y2="31959"/>
                        <a14:foregroundMark x1="89595" y1="23711" x2="89595" y2="23711"/>
                        <a14:backgroundMark x1="59538" y1="77320" x2="59538" y2="77320"/>
                        <a14:backgroundMark x1="75723" y1="61856" x2="75723" y2="61856"/>
                        <a14:backgroundMark x1="80347" y1="45361" x2="80347" y2="45361"/>
                        <a14:backgroundMark x1="87861" y1="50515" x2="87861" y2="50515"/>
                      </a14:backgroundRemoval>
                    </a14:imgEffect>
                  </a14:imgLayer>
                </a14:imgProps>
              </a:ext>
              <a:ext uri="{28A0092B-C50C-407E-A947-70E740481C1C}">
                <a14:useLocalDpi xmlns:a14="http://schemas.microsoft.com/office/drawing/2010/main" val="0"/>
              </a:ext>
            </a:extLst>
          </a:blip>
          <a:srcRect/>
          <a:stretch>
            <a:fillRect/>
          </a:stretch>
        </p:blipFill>
        <p:spPr bwMode="auto">
          <a:xfrm>
            <a:off x="8275320" y="6365921"/>
            <a:ext cx="875767" cy="49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Vrije v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Vrije v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echthoekige driehoek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Rechte verbindingslijn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jdelijke aanduiding voor titel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nl-NL" smtClean="0"/>
              <a:t>Klik om de stijl te bewerken</a:t>
            </a:r>
            <a:endParaRPr kumimoji="0" lang="en-US"/>
          </a:p>
        </p:txBody>
      </p:sp>
      <p:sp>
        <p:nvSpPr>
          <p:cNvPr id="30" name="Tijdelijke aanduiding voor tekst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nl-NL" smtClean="0"/>
              <a:t>Klik om de modelstijlen te bewerken</a:t>
            </a:r>
          </a:p>
          <a:p>
            <a:pPr lvl="1" eaLnBrk="1" latinLnBrk="0" hangingPunct="1"/>
            <a:r>
              <a:rPr kumimoji="0" lang="nl-NL" smtClean="0"/>
              <a:t>Tweede niveau</a:t>
            </a:r>
          </a:p>
          <a:p>
            <a:pPr lvl="2" eaLnBrk="1" latinLnBrk="0" hangingPunct="1"/>
            <a:r>
              <a:rPr kumimoji="0" lang="nl-NL" smtClean="0"/>
              <a:t>Derde niveau</a:t>
            </a:r>
          </a:p>
          <a:p>
            <a:pPr lvl="3" eaLnBrk="1" latinLnBrk="0" hangingPunct="1"/>
            <a:r>
              <a:rPr kumimoji="0" lang="nl-NL" smtClean="0"/>
              <a:t>Vierde niveau</a:t>
            </a:r>
          </a:p>
          <a:p>
            <a:pPr lvl="4" eaLnBrk="1" latinLnBrk="0" hangingPunct="1"/>
            <a:r>
              <a:rPr kumimoji="0" lang="nl-NL" smtClean="0"/>
              <a:t>Vijfde niveau</a:t>
            </a:r>
            <a:endParaRPr kumimoji="0" lang="en-US"/>
          </a:p>
        </p:txBody>
      </p:sp>
      <p:sp>
        <p:nvSpPr>
          <p:cNvPr id="10" name="Tijdelijke aanduiding voor datum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eaLnBrk="1" latinLnBrk="0" hangingPunct="1"/>
            <a:fld id="{544213AF-26F6-41FA-8D85-E2C5388D6E58}" type="datetimeFigureOut">
              <a:rPr lang="en-US" smtClean="0"/>
              <a:pPr eaLnBrk="1" latinLnBrk="0" hangingPunct="1"/>
              <a:t>1/31/2013</a:t>
            </a:fld>
            <a:endParaRPr lang="en-US" sz="1000" dirty="0">
              <a:solidFill>
                <a:schemeClr val="tx1"/>
              </a:solidFill>
            </a:endParaRPr>
          </a:p>
        </p:txBody>
      </p:sp>
      <p:sp>
        <p:nvSpPr>
          <p:cNvPr id="22" name="Tijdelijke aanduiding voor voettekst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lgn="r" eaLnBrk="1" latinLnBrk="0" hangingPunct="1"/>
            <a:endParaRPr kumimoji="0" lang="en-US" sz="1000" dirty="0">
              <a:solidFill>
                <a:schemeClr val="tx1"/>
              </a:solidFill>
            </a:endParaRPr>
          </a:p>
        </p:txBody>
      </p:sp>
      <p:sp>
        <p:nvSpPr>
          <p:cNvPr id="18" name="Tijdelijke aanduiding voor dianumm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eaLnBrk="1" latinLnBrk="0" hangingPunct="1"/>
            <a:fld id="{D5BBC35B-A44B-4119-B8DA-DE9E3DFADA20}" type="slidenum">
              <a:rPr kumimoji="0" lang="en-US" smtClean="0"/>
              <a:pPr eaLnBrk="1" latinLnBrk="0" hangingPunct="1"/>
              <a:t>‹nr.›</a:t>
            </a:fld>
            <a:endParaRPr kumimoji="0" lang="en-US" sz="1000" b="0">
              <a:solidFill>
                <a:schemeClr val="tx1"/>
              </a:solidFill>
            </a:endParaRP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e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46.jpeg"/><Relationship Id="rId17" Type="http://schemas.openxmlformats.org/officeDocument/2006/relationships/image" Target="../media/image12.jpeg"/><Relationship Id="rId2" Type="http://schemas.openxmlformats.org/officeDocument/2006/relationships/notesSlide" Target="../notesSlides/notesSlide16.xml"/><Relationship Id="rId16"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6.jpeg"/><Relationship Id="rId18" Type="http://schemas.openxmlformats.org/officeDocument/2006/relationships/hyperlink" Target="http://www.klara.be/cm/klara" TargetMode="External"/><Relationship Id="rId3" Type="http://schemas.openxmlformats.org/officeDocument/2006/relationships/image" Target="../media/image37.jpeg"/><Relationship Id="rId21" Type="http://schemas.openxmlformats.org/officeDocument/2006/relationships/image" Target="../media/image63.png"/><Relationship Id="rId7" Type="http://schemas.openxmlformats.org/officeDocument/2006/relationships/image" Target="../media/image41.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19.xml"/><Relationship Id="rId16" Type="http://schemas.openxmlformats.org/officeDocument/2006/relationships/image" Target="../media/image59.jpeg"/><Relationship Id="rId20" Type="http://schemas.openxmlformats.org/officeDocument/2006/relationships/image" Target="../media/image62.png"/><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54.png"/><Relationship Id="rId5" Type="http://schemas.openxmlformats.org/officeDocument/2006/relationships/image" Target="../media/image39.png"/><Relationship Id="rId15" Type="http://schemas.openxmlformats.org/officeDocument/2006/relationships/image" Target="../media/image58.png"/><Relationship Id="rId10" Type="http://schemas.openxmlformats.org/officeDocument/2006/relationships/image" Target="../media/image53.jpeg"/><Relationship Id="rId19" Type="http://schemas.openxmlformats.org/officeDocument/2006/relationships/image" Target="../media/image61.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5.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jpeg"/><Relationship Id="rId4" Type="http://schemas.openxmlformats.org/officeDocument/2006/relationships/image" Target="../media/image67.png"/><Relationship Id="rId9"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V:\Media\Radio\EBU\2013%20Zwitserland%20-%20VRT%20&amp;%20Jongerenradio\Media\Marathonradio_report.avi" TargetMode="External"/><Relationship Id="rId1" Type="http://schemas.microsoft.com/office/2007/relationships/media" Target="file:///V:\Media\Radio\EBU\2013%20Zwitserland%20-%20VRT%20&amp;%20Jongerenradio\Media\Marathonradio_report.avi" TargetMode="External"/><Relationship Id="rId5" Type="http://schemas.openxmlformats.org/officeDocument/2006/relationships/image" Target="../media/image7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jpg"/><Relationship Id="rId9" Type="http://schemas.openxmlformats.org/officeDocument/2006/relationships/image" Target="../media/image83.jpeg"/></Relationships>
</file>

<file path=ppt/slides/_rels/slide2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slideLayout" Target="../slideLayouts/slideLayout2.xml"/><Relationship Id="rId7" Type="http://schemas.openxmlformats.org/officeDocument/2006/relationships/image" Target="../media/image85.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9.png"/><Relationship Id="rId11" Type="http://schemas.openxmlformats.org/officeDocument/2006/relationships/image" Target="../media/image89.png"/><Relationship Id="rId5" Type="http://schemas.openxmlformats.org/officeDocument/2006/relationships/image" Target="../media/image84.png"/><Relationship Id="rId10" Type="http://schemas.openxmlformats.org/officeDocument/2006/relationships/image" Target="../media/image88.png"/><Relationship Id="rId4" Type="http://schemas.openxmlformats.org/officeDocument/2006/relationships/notesSlide" Target="../notesSlides/notesSlide24.xml"/><Relationship Id="rId9" Type="http://schemas.openxmlformats.org/officeDocument/2006/relationships/image" Target="../media/image87.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V:\Media\Radio\EBU\2013%20Zwitserland%20-%20VRT%20&amp;%20Jongerenradio\Media\MFL%20compilatie.mov" TargetMode="External"/><Relationship Id="rId1" Type="http://schemas.microsoft.com/office/2007/relationships/media" Target="file:///V:\Media\Radio\EBU\2013%20Zwitserland%20-%20VRT%20&amp;%20Jongerenradio\Media\MFL%20compilatie.mov" TargetMode="External"/><Relationship Id="rId5" Type="http://schemas.openxmlformats.org/officeDocument/2006/relationships/image" Target="../media/image9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97.pn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Media/WildRadioDay.mp4"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98.jpeg"/></Relationships>
</file>

<file path=ppt/slides/_rels/slide31.xml.rels><?xml version="1.0" encoding="UTF-8" standalone="yes"?>
<Relationships xmlns="http://schemas.openxmlformats.org/package/2006/relationships"><Relationship Id="rId3" Type="http://schemas.openxmlformats.org/officeDocument/2006/relationships/hyperlink" Target="http://www.radioplus.be/"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2" name="Rectangle 34"/>
          <p:cNvSpPr>
            <a:spLocks noGrp="1" noChangeArrowheads="1"/>
          </p:cNvSpPr>
          <p:nvPr>
            <p:ph type="ctrTitle"/>
          </p:nvPr>
        </p:nvSpPr>
        <p:spPr/>
        <p:txBody>
          <a:bodyPr>
            <a:normAutofit/>
          </a:bodyPr>
          <a:lstStyle/>
          <a:p>
            <a:r>
              <a:rPr lang="en-US" dirty="0"/>
              <a:t/>
            </a:r>
            <a:br>
              <a:rPr lang="en-US" dirty="0"/>
            </a:br>
            <a:r>
              <a:rPr lang="en-US" dirty="0" smtClean="0"/>
              <a:t>VRT and the Youth	</a:t>
            </a:r>
            <a:endParaRPr lang="en-US" dirty="0"/>
          </a:p>
        </p:txBody>
      </p:sp>
      <p:sp>
        <p:nvSpPr>
          <p:cNvPr id="2083" name="Rectangle 35"/>
          <p:cNvSpPr>
            <a:spLocks noGrp="1" noChangeArrowheads="1"/>
          </p:cNvSpPr>
          <p:nvPr>
            <p:ph type="subTitle" idx="1"/>
          </p:nvPr>
        </p:nvSpPr>
        <p:spPr>
          <a:xfrm>
            <a:off x="1697038" y="4513263"/>
            <a:ext cx="6742551" cy="461665"/>
          </a:xfrm>
        </p:spPr>
        <p:txBody>
          <a:bodyPr>
            <a:normAutofit fontScale="85000" lnSpcReduction="10000"/>
          </a:bodyPr>
          <a:lstStyle/>
          <a:p>
            <a:r>
              <a:rPr lang="en-US" dirty="0" smtClean="0"/>
              <a:t>How VRT radio deals with the young audience</a:t>
            </a:r>
            <a:endParaRPr lang="en-US" dirty="0"/>
          </a:p>
        </p:txBody>
      </p:sp>
      <p:sp>
        <p:nvSpPr>
          <p:cNvPr id="2086" name="Rectangle 38"/>
          <p:cNvSpPr>
            <a:spLocks noChangeArrowheads="1"/>
          </p:cNvSpPr>
          <p:nvPr/>
        </p:nvSpPr>
        <p:spPr bwMode="white">
          <a:xfrm>
            <a:off x="1711325" y="6118225"/>
            <a:ext cx="4533900" cy="457200"/>
          </a:xfrm>
          <a:prstGeom prst="rect">
            <a:avLst/>
          </a:prstGeom>
          <a:noFill/>
          <a:ln>
            <a:noFill/>
          </a:ln>
          <a:effectLst/>
          <a:extLst>
            <a:ext uri="{909E8E84-426E-40DD-AFC4-6F175D3DCCD1}">
              <a14:hiddenFill xmlns:a14="http://schemas.microsoft.com/office/drawing/2010/main">
                <a:solidFill>
                  <a:srgbClr val="C6C4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800" dirty="0" smtClean="0"/>
              <a:t>Els Van de </a:t>
            </a:r>
            <a:r>
              <a:rPr lang="en-US" sz="1800" dirty="0" err="1" smtClean="0"/>
              <a:t>Sijpe</a:t>
            </a:r>
            <a:r>
              <a:rPr lang="en-US" sz="1800" dirty="0" smtClean="0"/>
              <a:t> – Media Manager Radio</a:t>
            </a:r>
            <a:endParaRPr lang="en-US" sz="18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8" name="Picture 8" descr="http://static3.demotix.com/sites/default/files/imagecache/a_scale_large/1300-7/photos/1344247221-woodstock-festival-2012_13738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8878" y="4580290"/>
            <a:ext cx="2753977" cy="1827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kstvak 5"/>
          <p:cNvSpPr txBox="1"/>
          <p:nvPr/>
        </p:nvSpPr>
        <p:spPr>
          <a:xfrm>
            <a:off x="3799114" y="1328057"/>
            <a:ext cx="184731" cy="461665"/>
          </a:xfrm>
          <a:prstGeom prst="rect">
            <a:avLst/>
          </a:prstGeom>
          <a:noFill/>
        </p:spPr>
        <p:txBody>
          <a:bodyPr wrap="none" rtlCol="0">
            <a:spAutoFit/>
          </a:bodyPr>
          <a:lstStyle/>
          <a:p>
            <a:endParaRPr lang="nl-BE" dirty="0"/>
          </a:p>
        </p:txBody>
      </p:sp>
      <p:sp>
        <p:nvSpPr>
          <p:cNvPr id="8" name="Rechthoek 7"/>
          <p:cNvSpPr/>
          <p:nvPr/>
        </p:nvSpPr>
        <p:spPr>
          <a:xfrm>
            <a:off x="154940" y="242357"/>
            <a:ext cx="8267700" cy="405239"/>
          </a:xfrm>
          <a:prstGeom prst="rect">
            <a:avLst/>
          </a:prstGeom>
          <a:noFill/>
          <a:ln>
            <a:noFill/>
          </a:ln>
          <a:effectLst/>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anchor="ctr" anchorCtr="0" compatLnSpc="1">
            <a:prstTxWarp prst="textNoShape">
              <a:avLst/>
            </a:prstTxWarp>
          </a:bodyPr>
          <a:lstStyle/>
          <a:p>
            <a:pPr eaLnBrk="1" hangingPunct="1">
              <a:lnSpc>
                <a:spcPct val="75000"/>
              </a:lnSpc>
            </a:pPr>
            <a:r>
              <a:rPr lang="en-US" sz="2600" dirty="0">
                <a:latin typeface="+mj-lt"/>
                <a:ea typeface="+mj-ea"/>
                <a:cs typeface="+mj-cs"/>
              </a:rPr>
              <a:t>3</a:t>
            </a:r>
            <a:r>
              <a:rPr lang="en-US" sz="2600" dirty="0" smtClean="0">
                <a:latin typeface="+mj-lt"/>
                <a:ea typeface="+mj-ea"/>
                <a:cs typeface="+mj-cs"/>
              </a:rPr>
              <a:t>. Reaching a young audience </a:t>
            </a:r>
            <a:endParaRPr lang="en-US" sz="2600" dirty="0">
              <a:latin typeface="+mj-lt"/>
              <a:ea typeface="+mj-ea"/>
              <a:cs typeface="+mj-cs"/>
            </a:endParaRPr>
          </a:p>
        </p:txBody>
      </p:sp>
      <p:pic>
        <p:nvPicPr>
          <p:cNvPr id="35842" name="Picture 2" descr="http://newscenter.lbl.gov/wp-content/uploads/iCLEM-2-bi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3922" y="4161148"/>
            <a:ext cx="2635518" cy="1753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5850" name="Picture 10" descr="http://1.bp.blogspot.com/_elJutZYbOfs/TG0oNInhy4I/AAAAAAAAAI4/lxNFs1HEhjc/s1600/j042439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3845" y="674054"/>
            <a:ext cx="2983706" cy="1988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5846" name="Picture 6" descr="http://resources0.news.com.au/images/2012/03/09/1226295/345084-future-music-festiva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2822" y="2337173"/>
            <a:ext cx="3294714" cy="18551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 name="Picture 18" descr="cafevoetbal2_724975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8529" y="997967"/>
            <a:ext cx="2881628" cy="19151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9" descr="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940" y="2388615"/>
            <a:ext cx="2771699" cy="20807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5844" name="Picture 4" descr="http://www.nrao.edu/pr/2009/pulsarstudent/bolyard.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2648" y="4192351"/>
            <a:ext cx="2546466" cy="1691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9" name="Tekstvak 8"/>
          <p:cNvSpPr txBox="1"/>
          <p:nvPr/>
        </p:nvSpPr>
        <p:spPr>
          <a:xfrm>
            <a:off x="1824264" y="2614825"/>
            <a:ext cx="6024735" cy="1569660"/>
          </a:xfrm>
          <a:prstGeom prst="rect">
            <a:avLst/>
          </a:prstGeom>
          <a:solidFill>
            <a:srgbClr val="FFFFFF">
              <a:alpha val="65098"/>
            </a:srgbClr>
          </a:solidFill>
        </p:spPr>
        <p:txBody>
          <a:bodyPr wrap="square" rtlCol="0">
            <a:spAutoFit/>
          </a:bodyPr>
          <a:lstStyle/>
          <a:p>
            <a:pPr algn="ctr"/>
            <a:endParaRPr lang="nl-BE" sz="2800" dirty="0" smtClean="0">
              <a:ln>
                <a:solidFill>
                  <a:schemeClr val="bg1"/>
                </a:solidFill>
              </a:ln>
              <a:latin typeface="+mj-lt"/>
            </a:endParaRPr>
          </a:p>
          <a:p>
            <a:pPr algn="ctr"/>
            <a:r>
              <a:rPr lang="nl-BE" sz="4000" b="1" dirty="0" err="1" smtClean="0">
                <a:ln>
                  <a:solidFill>
                    <a:schemeClr val="bg1"/>
                  </a:solidFill>
                </a:ln>
                <a:latin typeface="+mj-lt"/>
              </a:rPr>
              <a:t>Who</a:t>
            </a:r>
            <a:r>
              <a:rPr lang="nl-BE" sz="4000" b="1" dirty="0" smtClean="0">
                <a:ln>
                  <a:solidFill>
                    <a:schemeClr val="bg1"/>
                  </a:solidFill>
                </a:ln>
                <a:latin typeface="+mj-lt"/>
              </a:rPr>
              <a:t> are these </a:t>
            </a:r>
            <a:r>
              <a:rPr lang="nl-BE" sz="4000" b="1" dirty="0" err="1" smtClean="0">
                <a:ln>
                  <a:solidFill>
                    <a:schemeClr val="bg1"/>
                  </a:solidFill>
                </a:ln>
                <a:latin typeface="+mj-lt"/>
              </a:rPr>
              <a:t>people</a:t>
            </a:r>
            <a:r>
              <a:rPr lang="nl-BE" sz="4000" b="1" dirty="0" smtClean="0">
                <a:ln>
                  <a:solidFill>
                    <a:schemeClr val="bg1"/>
                  </a:solidFill>
                </a:ln>
                <a:latin typeface="+mj-lt"/>
              </a:rPr>
              <a:t>?</a:t>
            </a:r>
          </a:p>
          <a:p>
            <a:pPr algn="ctr"/>
            <a:endParaRPr lang="nl-BE" sz="2800" dirty="0">
              <a:ln>
                <a:solidFill>
                  <a:schemeClr val="bg1"/>
                </a:solidFill>
              </a:ln>
              <a:latin typeface="+mj-lt"/>
            </a:endParaRPr>
          </a:p>
        </p:txBody>
      </p:sp>
    </p:spTree>
    <p:extLst>
      <p:ext uri="{BB962C8B-B14F-4D97-AF65-F5344CB8AC3E}">
        <p14:creationId xmlns:p14="http://schemas.microsoft.com/office/powerpoint/2010/main" val="1962483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52" name="Picture 12" descr="http://sphotos-a.xx.fbcdn.net/hphotos-ash3/c101.0.403.403/p403x403/77029_313164708794553_1230525343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583" y="3336802"/>
            <a:ext cx="1938279" cy="1938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Rechthoek 1"/>
          <p:cNvSpPr/>
          <p:nvPr/>
        </p:nvSpPr>
        <p:spPr>
          <a:xfrm>
            <a:off x="154940" y="242357"/>
            <a:ext cx="8989060" cy="405239"/>
          </a:xfrm>
          <a:prstGeom prst="rect">
            <a:avLst/>
          </a:prstGeom>
          <a:noFill/>
          <a:ln>
            <a:noFill/>
          </a:ln>
          <a:effectLst/>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anchor="ctr" anchorCtr="0" compatLnSpc="1">
            <a:prstTxWarp prst="textNoShape">
              <a:avLst/>
            </a:prstTxWarp>
          </a:bodyPr>
          <a:lstStyle/>
          <a:p>
            <a:pPr eaLnBrk="1" hangingPunct="1">
              <a:lnSpc>
                <a:spcPct val="75000"/>
              </a:lnSpc>
            </a:pPr>
            <a:r>
              <a:rPr lang="en-US" sz="2600" dirty="0" smtClean="0">
                <a:latin typeface="+mj-lt"/>
                <a:ea typeface="+mj-ea"/>
                <a:cs typeface="+mj-cs"/>
              </a:rPr>
              <a:t>3. Young audience: Common Grounds</a:t>
            </a:r>
            <a:endParaRPr lang="en-US" sz="2600" dirty="0">
              <a:latin typeface="+mj-lt"/>
              <a:ea typeface="+mj-ea"/>
              <a:cs typeface="+mj-cs"/>
            </a:endParaRPr>
          </a:p>
        </p:txBody>
      </p:sp>
      <p:pic>
        <p:nvPicPr>
          <p:cNvPr id="35844" name="Picture 4" descr="http://www.tricitypsychology.com/blog/wp-content/uploads/2007/10/depressed-teenag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34880">
            <a:off x="3754369" y="904371"/>
            <a:ext cx="1635261" cy="22744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5848" name="Picture 8" descr="http://reason.com/assets/mc/jwalker/2010_11/students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52821">
            <a:off x="5469237" y="1024078"/>
            <a:ext cx="2950608" cy="18857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5850" name="Picture 10" descr="http://www.bossaball.com/blog/graphpack/img/bossaball-br-0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29238">
            <a:off x="306725" y="3447898"/>
            <a:ext cx="2575741" cy="1716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5860" name="Picture 20" descr="http://www.theonlies.com/wp-content/uploads/2012/06/2009-The-crowd-at-Reading-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20723">
            <a:off x="1728944" y="4394018"/>
            <a:ext cx="2936875" cy="1762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5842" name="Picture 2" descr="http://sp.life123.com/bm.pix/peer-pressure2.s600x6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215567">
            <a:off x="563315" y="911962"/>
            <a:ext cx="3179905" cy="21099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5858" name="Picture 18" descr="http://oncampus.macleans.ca/education/wp-content/uploads/digital-nativ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034937">
            <a:off x="4706908" y="4588083"/>
            <a:ext cx="2469832" cy="18523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kstvak 3"/>
          <p:cNvSpPr txBox="1"/>
          <p:nvPr/>
        </p:nvSpPr>
        <p:spPr>
          <a:xfrm>
            <a:off x="2370474" y="2828836"/>
            <a:ext cx="4403052" cy="1569660"/>
          </a:xfrm>
          <a:prstGeom prst="rect">
            <a:avLst/>
          </a:prstGeom>
          <a:solidFill>
            <a:srgbClr val="FFFFFF">
              <a:alpha val="65098"/>
            </a:srgbClr>
          </a:solidFill>
        </p:spPr>
        <p:txBody>
          <a:bodyPr wrap="square" rtlCol="0">
            <a:spAutoFit/>
          </a:bodyPr>
          <a:lstStyle>
            <a:defPPr>
              <a:defRPr lang="en-US"/>
            </a:defPPr>
            <a:lvl1pPr algn="ctr">
              <a:defRPr>
                <a:ln>
                  <a:solidFill>
                    <a:schemeClr val="bg1"/>
                  </a:solidFill>
                </a:ln>
                <a:latin typeface="+mj-lt"/>
              </a:defRPr>
            </a:lvl1pPr>
          </a:lstStyle>
          <a:p>
            <a:endParaRPr lang="nl-BE" sz="3200" b="1" dirty="0" smtClean="0"/>
          </a:p>
          <a:p>
            <a:r>
              <a:rPr lang="nl-BE" sz="3200" b="1" dirty="0"/>
              <a:t>Common </a:t>
            </a:r>
            <a:r>
              <a:rPr lang="nl-BE" sz="3200" b="1" dirty="0" err="1"/>
              <a:t>grounds</a:t>
            </a:r>
            <a:endParaRPr lang="nl-BE" sz="3200" b="1" dirty="0"/>
          </a:p>
          <a:p>
            <a:endParaRPr lang="nl-BE" sz="3200" b="1" dirty="0"/>
          </a:p>
        </p:txBody>
      </p:sp>
    </p:spTree>
    <p:extLst>
      <p:ext uri="{BB962C8B-B14F-4D97-AF65-F5344CB8AC3E}">
        <p14:creationId xmlns:p14="http://schemas.microsoft.com/office/powerpoint/2010/main" val="31324860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4"/>
          <p:cNvPicPr>
            <a:picLocks noGrp="1" noChangeAspect="1" noChangeArrowheads="1"/>
          </p:cNvPicPr>
          <p:nvPr>
            <p:ph idx="1"/>
          </p:nvPr>
        </p:nvPicPr>
        <p:blipFill>
          <a:blip r:embed="rId3"/>
          <a:stretch>
            <a:fillRect/>
          </a:stretch>
        </p:blipFill>
        <p:spPr bwMode="auto">
          <a:xfrm>
            <a:off x="1114080" y="1481138"/>
            <a:ext cx="6915839" cy="4525962"/>
          </a:xfrm>
          <a:noFill/>
        </p:spPr>
      </p:pic>
      <p:sp>
        <p:nvSpPr>
          <p:cNvPr id="71684" name="Oval 5"/>
          <p:cNvSpPr>
            <a:spLocks noChangeArrowheads="1"/>
          </p:cNvSpPr>
          <p:nvPr/>
        </p:nvSpPr>
        <p:spPr bwMode="auto">
          <a:xfrm>
            <a:off x="2600323" y="4608512"/>
            <a:ext cx="733428" cy="696756"/>
          </a:xfrm>
          <a:prstGeom prst="ellipse">
            <a:avLst/>
          </a:prstGeom>
          <a:noFill/>
          <a:ln w="38100">
            <a:solidFill>
              <a:srgbClr val="C00000"/>
            </a:solidFill>
            <a:round/>
            <a:headEnd/>
            <a:tailEnd/>
          </a:ln>
          <a:effectLst/>
        </p:spPr>
        <p:txBody>
          <a:bodyPr wrap="none" anchor="ctr"/>
          <a:lstStyle/>
          <a:p>
            <a:pPr eaLnBrk="0" fontAlgn="base" hangingPunct="0">
              <a:spcBef>
                <a:spcPct val="0"/>
              </a:spcBef>
              <a:spcAft>
                <a:spcPct val="0"/>
              </a:spcAft>
            </a:pPr>
            <a:endParaRPr lang="nl-BE" sz="2400">
              <a:solidFill>
                <a:srgbClr val="FFFFFF"/>
              </a:solidFill>
            </a:endParaRPr>
          </a:p>
        </p:txBody>
      </p:sp>
      <p:sp>
        <p:nvSpPr>
          <p:cNvPr id="2" name="Tekstvak 1"/>
          <p:cNvSpPr txBox="1"/>
          <p:nvPr/>
        </p:nvSpPr>
        <p:spPr>
          <a:xfrm>
            <a:off x="7164288" y="1916832"/>
            <a:ext cx="1224136" cy="400110"/>
          </a:xfrm>
          <a:prstGeom prst="rect">
            <a:avLst/>
          </a:prstGeom>
          <a:noFill/>
        </p:spPr>
        <p:txBody>
          <a:bodyPr wrap="square" rtlCol="0">
            <a:spAutoFit/>
          </a:bodyPr>
          <a:lstStyle/>
          <a:p>
            <a:r>
              <a:rPr lang="nl-BE" sz="1000" dirty="0" smtClean="0">
                <a:solidFill>
                  <a:schemeClr val="accent2"/>
                </a:solidFill>
              </a:rPr>
              <a:t>Source : PPM-</a:t>
            </a:r>
            <a:r>
              <a:rPr lang="nl-BE" sz="1000" dirty="0" err="1" smtClean="0">
                <a:solidFill>
                  <a:schemeClr val="accent2"/>
                </a:solidFill>
              </a:rPr>
              <a:t>enumeration</a:t>
            </a:r>
            <a:endParaRPr lang="nl-BE" sz="1000" dirty="0">
              <a:solidFill>
                <a:schemeClr val="accent2"/>
              </a:solidFill>
            </a:endParaRPr>
          </a:p>
        </p:txBody>
      </p:sp>
      <p:sp>
        <p:nvSpPr>
          <p:cNvPr id="6" name="Rechthoek 5"/>
          <p:cNvSpPr/>
          <p:nvPr/>
        </p:nvSpPr>
        <p:spPr>
          <a:xfrm>
            <a:off x="154939" y="242357"/>
            <a:ext cx="8803323" cy="405239"/>
          </a:xfrm>
          <a:prstGeom prst="rect">
            <a:avLst/>
          </a:prstGeom>
          <a:noFill/>
          <a:ln>
            <a:noFill/>
          </a:ln>
          <a:effectLst/>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anchor="ctr" anchorCtr="0" compatLnSpc="1">
            <a:prstTxWarp prst="textNoShape">
              <a:avLst/>
            </a:prstTxWarp>
          </a:bodyPr>
          <a:lstStyle/>
          <a:p>
            <a:pPr eaLnBrk="1" hangingPunct="1">
              <a:lnSpc>
                <a:spcPct val="75000"/>
              </a:lnSpc>
            </a:pPr>
            <a:r>
              <a:rPr lang="en-US" sz="2600" dirty="0" smtClean="0">
                <a:latin typeface="+mj-lt"/>
                <a:ea typeface="+mj-ea"/>
                <a:cs typeface="+mj-cs"/>
              </a:rPr>
              <a:t>3. Young audience: </a:t>
            </a:r>
            <a:r>
              <a:rPr lang="en-US" sz="2600" dirty="0" smtClean="0">
                <a:solidFill>
                  <a:srgbClr val="C00000"/>
                </a:solidFill>
                <a:latin typeface="+mj-lt"/>
                <a:ea typeface="+mj-ea"/>
                <a:cs typeface="+mj-cs"/>
              </a:rPr>
              <a:t>MUSIC</a:t>
            </a:r>
            <a:endParaRPr lang="en-US" sz="2600" dirty="0">
              <a:solidFill>
                <a:srgbClr val="C00000"/>
              </a:solidFill>
              <a:latin typeface="+mj-lt"/>
              <a:ea typeface="+mj-ea"/>
              <a:cs typeface="+mj-cs"/>
            </a:endParaRPr>
          </a:p>
        </p:txBody>
      </p:sp>
    </p:spTree>
    <p:extLst>
      <p:ext uri="{BB962C8B-B14F-4D97-AF65-F5344CB8AC3E}">
        <p14:creationId xmlns:p14="http://schemas.microsoft.com/office/powerpoint/2010/main" val="40987804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54940" y="242357"/>
            <a:ext cx="8989060" cy="405239"/>
          </a:xfrm>
          <a:prstGeom prst="rect">
            <a:avLst/>
          </a:prstGeom>
          <a:noFill/>
          <a:ln>
            <a:noFill/>
          </a:ln>
          <a:effectLst/>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anchor="ctr" anchorCtr="0" compatLnSpc="1">
            <a:prstTxWarp prst="textNoShape">
              <a:avLst/>
            </a:prstTxWarp>
          </a:bodyPr>
          <a:lstStyle/>
          <a:p>
            <a:pPr eaLnBrk="1" hangingPunct="1">
              <a:lnSpc>
                <a:spcPct val="75000"/>
              </a:lnSpc>
            </a:pPr>
            <a:r>
              <a:rPr lang="en-US" sz="2600" dirty="0" smtClean="0">
                <a:latin typeface="+mj-lt"/>
                <a:ea typeface="+mj-ea"/>
                <a:cs typeface="+mj-cs"/>
              </a:rPr>
              <a:t>3. Young audience: </a:t>
            </a:r>
            <a:r>
              <a:rPr lang="en-US" sz="2600" dirty="0" smtClean="0">
                <a:solidFill>
                  <a:srgbClr val="C00000"/>
                </a:solidFill>
                <a:latin typeface="+mj-lt"/>
                <a:ea typeface="+mj-ea"/>
                <a:cs typeface="+mj-cs"/>
              </a:rPr>
              <a:t>MUSIC</a:t>
            </a:r>
            <a:endParaRPr lang="en-US" sz="2600" dirty="0">
              <a:solidFill>
                <a:srgbClr val="C00000"/>
              </a:solidFill>
              <a:latin typeface="+mj-lt"/>
              <a:ea typeface="+mj-ea"/>
              <a:cs typeface="+mj-cs"/>
            </a:endParaRPr>
          </a:p>
        </p:txBody>
      </p:sp>
      <p:sp>
        <p:nvSpPr>
          <p:cNvPr id="6" name="Tekstvak 5"/>
          <p:cNvSpPr txBox="1"/>
          <p:nvPr/>
        </p:nvSpPr>
        <p:spPr>
          <a:xfrm>
            <a:off x="657674" y="912598"/>
            <a:ext cx="6741440" cy="584775"/>
          </a:xfrm>
          <a:prstGeom prst="rect">
            <a:avLst/>
          </a:prstGeom>
          <a:noFill/>
        </p:spPr>
        <p:txBody>
          <a:bodyPr wrap="square" rtlCol="0">
            <a:spAutoFit/>
          </a:bodyPr>
          <a:lstStyle/>
          <a:p>
            <a:r>
              <a:rPr lang="nl-BE" sz="3200" b="1" dirty="0" smtClean="0"/>
              <a:t>Change in </a:t>
            </a:r>
            <a:r>
              <a:rPr lang="nl-BE" sz="3200" b="1" dirty="0" err="1" smtClean="0"/>
              <a:t>music</a:t>
            </a:r>
            <a:r>
              <a:rPr lang="nl-BE" sz="3200" b="1" dirty="0" smtClean="0"/>
              <a:t> </a:t>
            </a:r>
            <a:r>
              <a:rPr lang="nl-BE" sz="3200" b="1" dirty="0" err="1" smtClean="0"/>
              <a:t>consumption</a:t>
            </a:r>
            <a:endParaRPr lang="nl-BE" sz="3200" b="1" dirty="0"/>
          </a:p>
        </p:txBody>
      </p:sp>
      <p:sp>
        <p:nvSpPr>
          <p:cNvPr id="7" name="Tekstvak 6"/>
          <p:cNvSpPr txBox="1"/>
          <p:nvPr/>
        </p:nvSpPr>
        <p:spPr>
          <a:xfrm>
            <a:off x="1155475" y="1535376"/>
            <a:ext cx="7529513" cy="2246769"/>
          </a:xfrm>
          <a:prstGeom prst="rect">
            <a:avLst/>
          </a:prstGeom>
          <a:noFill/>
        </p:spPr>
        <p:txBody>
          <a:bodyPr wrap="square" rtlCol="0">
            <a:spAutoFit/>
          </a:bodyPr>
          <a:lstStyle/>
          <a:p>
            <a:pPr marL="457200" indent="-457200">
              <a:buFont typeface="Arial" pitchFamily="34" charset="0"/>
              <a:buChar char="•"/>
            </a:pPr>
            <a:r>
              <a:rPr lang="nl-BE" sz="2800" dirty="0" smtClean="0"/>
              <a:t>CD </a:t>
            </a:r>
            <a:r>
              <a:rPr lang="nl-BE" sz="2800" dirty="0" err="1" smtClean="0"/>
              <a:t>Collections</a:t>
            </a:r>
            <a:r>
              <a:rPr lang="nl-BE" sz="2800" dirty="0" smtClean="0"/>
              <a:t> </a:t>
            </a:r>
            <a:r>
              <a:rPr lang="nl-BE" sz="2800" dirty="0" smtClean="0">
                <a:sym typeface="Wingdings" pitchFamily="2" charset="2"/>
              </a:rPr>
              <a:t> </a:t>
            </a:r>
            <a:r>
              <a:rPr lang="nl-BE" sz="2800" dirty="0" err="1" smtClean="0"/>
              <a:t>playlists</a:t>
            </a:r>
            <a:endParaRPr lang="nl-BE" sz="2800" dirty="0" smtClean="0"/>
          </a:p>
          <a:p>
            <a:pPr marL="457200" indent="-457200">
              <a:buFont typeface="Arial" pitchFamily="34" charset="0"/>
              <a:buChar char="•"/>
            </a:pPr>
            <a:r>
              <a:rPr lang="nl-BE" sz="2800" dirty="0" smtClean="0"/>
              <a:t>Music is </a:t>
            </a:r>
            <a:r>
              <a:rPr lang="nl-BE" sz="2800" dirty="0" err="1" smtClean="0"/>
              <a:t>less</a:t>
            </a:r>
            <a:r>
              <a:rPr lang="nl-BE" sz="2800" dirty="0" smtClean="0"/>
              <a:t> </a:t>
            </a:r>
            <a:r>
              <a:rPr lang="nl-BE" sz="2800" dirty="0" err="1" smtClean="0"/>
              <a:t>tangible</a:t>
            </a:r>
            <a:r>
              <a:rPr lang="nl-BE" sz="2800" dirty="0" smtClean="0"/>
              <a:t>, </a:t>
            </a:r>
            <a:r>
              <a:rPr lang="nl-BE" sz="2800" dirty="0" err="1" smtClean="0"/>
              <a:t>so</a:t>
            </a:r>
            <a:r>
              <a:rPr lang="nl-BE" sz="2800" dirty="0" smtClean="0"/>
              <a:t> </a:t>
            </a:r>
            <a:r>
              <a:rPr lang="nl-BE" sz="2800" dirty="0" err="1" smtClean="0">
                <a:sym typeface="Wingdings" pitchFamily="2" charset="2"/>
              </a:rPr>
              <a:t>ephemeral</a:t>
            </a:r>
            <a:endParaRPr lang="nl-BE" sz="2800" dirty="0" smtClean="0">
              <a:sym typeface="Wingdings" pitchFamily="2" charset="2"/>
            </a:endParaRPr>
          </a:p>
          <a:p>
            <a:pPr marL="457200" indent="-457200">
              <a:buFont typeface="Arial" pitchFamily="34" charset="0"/>
              <a:buChar char="•"/>
            </a:pPr>
            <a:r>
              <a:rPr lang="nl-BE" sz="2800" dirty="0" smtClean="0">
                <a:sym typeface="Wingdings" pitchFamily="2" charset="2"/>
              </a:rPr>
              <a:t>Music </a:t>
            </a:r>
            <a:r>
              <a:rPr lang="nl-BE" sz="2800" dirty="0" err="1" smtClean="0">
                <a:sym typeface="Wingdings" pitchFamily="2" charset="2"/>
              </a:rPr>
              <a:t>discovery</a:t>
            </a:r>
            <a:r>
              <a:rPr lang="nl-BE" sz="2800" dirty="0" smtClean="0">
                <a:sym typeface="Wingdings" pitchFamily="2" charset="2"/>
              </a:rPr>
              <a:t> </a:t>
            </a:r>
            <a:r>
              <a:rPr lang="nl-BE" sz="2800" dirty="0" err="1" smtClean="0">
                <a:sym typeface="Wingdings" pitchFamily="2" charset="2"/>
              </a:rPr>
              <a:t>happens</a:t>
            </a:r>
            <a:r>
              <a:rPr lang="nl-BE" sz="2800" dirty="0" smtClean="0">
                <a:sym typeface="Wingdings" pitchFamily="2" charset="2"/>
              </a:rPr>
              <a:t> online</a:t>
            </a:r>
          </a:p>
          <a:p>
            <a:pPr marL="457200" indent="-457200">
              <a:buFont typeface="Arial" pitchFamily="34" charset="0"/>
              <a:buChar char="•"/>
            </a:pPr>
            <a:r>
              <a:rPr lang="nl-BE" sz="2800" dirty="0" err="1" smtClean="0">
                <a:sym typeface="Wingdings" pitchFamily="2" charset="2"/>
              </a:rPr>
              <a:t>Favourite</a:t>
            </a:r>
            <a:r>
              <a:rPr lang="nl-BE" sz="2800" dirty="0" smtClean="0">
                <a:sym typeface="Wingdings" pitchFamily="2" charset="2"/>
              </a:rPr>
              <a:t> genres</a:t>
            </a:r>
            <a:br>
              <a:rPr lang="nl-BE" sz="2800" dirty="0" smtClean="0">
                <a:sym typeface="Wingdings" pitchFamily="2" charset="2"/>
              </a:rPr>
            </a:br>
            <a:r>
              <a:rPr lang="nl-BE" sz="2800" dirty="0" err="1" smtClean="0">
                <a:sym typeface="Wingdings" pitchFamily="2" charset="2"/>
              </a:rPr>
              <a:t>artists</a:t>
            </a:r>
            <a:r>
              <a:rPr lang="nl-BE" sz="2800" dirty="0" smtClean="0">
                <a:sym typeface="Wingdings" pitchFamily="2" charset="2"/>
              </a:rPr>
              <a:t>  </a:t>
            </a:r>
            <a:r>
              <a:rPr lang="nl-BE" sz="2800" dirty="0" err="1" smtClean="0">
                <a:sym typeface="Wingdings" pitchFamily="2" charset="2"/>
              </a:rPr>
              <a:t>idols</a:t>
            </a:r>
            <a:endParaRPr lang="nl-BE" sz="2800" dirty="0" smtClean="0"/>
          </a:p>
        </p:txBody>
      </p:sp>
      <p:pic>
        <p:nvPicPr>
          <p:cNvPr id="5" name="Picture 5" descr="X:\GEBRUIKERS\Mieke\VRTFoto's\42_5469_8480_1.jpg"/>
          <p:cNvPicPr>
            <a:picLocks noChangeAspect="1" noChangeArrowheads="1"/>
          </p:cNvPicPr>
          <p:nvPr/>
        </p:nvPicPr>
        <p:blipFill>
          <a:blip r:embed="rId3"/>
          <a:srcRect/>
          <a:stretch>
            <a:fillRect/>
          </a:stretch>
        </p:blipFill>
        <p:spPr bwMode="auto">
          <a:xfrm>
            <a:off x="4854010" y="3135086"/>
            <a:ext cx="3782687" cy="3026150"/>
          </a:xfrm>
          <a:prstGeom prst="rect">
            <a:avLst/>
          </a:prstGeom>
          <a:ln>
            <a:noFill/>
          </a:ln>
          <a:effectLst>
            <a:outerShdw blurRad="292100" dist="139700" dir="2700000" algn="tl" rotWithShape="0">
              <a:srgbClr val="333333">
                <a:alpha val="65000"/>
              </a:srgbClr>
            </a:outerShdw>
          </a:effectLst>
        </p:spPr>
      </p:pic>
      <p:pic>
        <p:nvPicPr>
          <p:cNvPr id="8" name="Picture 2"/>
          <p:cNvPicPr>
            <a:picLocks noChangeAspect="1" noChangeArrowheads="1"/>
          </p:cNvPicPr>
          <p:nvPr/>
        </p:nvPicPr>
        <p:blipFill>
          <a:blip r:embed="rId4"/>
          <a:srcRect l="25974" t="23618" r="24799" b="23193"/>
          <a:stretch>
            <a:fillRect/>
          </a:stretch>
        </p:blipFill>
        <p:spPr bwMode="auto">
          <a:xfrm>
            <a:off x="1456939" y="4173875"/>
            <a:ext cx="3058835" cy="19873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43318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154939" y="242357"/>
            <a:ext cx="8803323" cy="405239"/>
          </a:xfrm>
          <a:prstGeom prst="rect">
            <a:avLst/>
          </a:prstGeom>
          <a:noFill/>
          <a:ln>
            <a:noFill/>
          </a:ln>
          <a:effectLst/>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anchor="ctr" anchorCtr="0" compatLnSpc="1">
            <a:prstTxWarp prst="textNoShape">
              <a:avLst/>
            </a:prstTxWarp>
          </a:bodyPr>
          <a:lstStyle/>
          <a:p>
            <a:pPr eaLnBrk="1" hangingPunct="1">
              <a:lnSpc>
                <a:spcPct val="75000"/>
              </a:lnSpc>
            </a:pPr>
            <a:r>
              <a:rPr lang="en-US" sz="2600" dirty="0" smtClean="0">
                <a:latin typeface="+mj-lt"/>
                <a:ea typeface="+mj-ea"/>
                <a:cs typeface="+mj-cs"/>
              </a:rPr>
              <a:t>3. Young audience: </a:t>
            </a:r>
            <a:r>
              <a:rPr lang="en-US" sz="2600" dirty="0" smtClean="0">
                <a:solidFill>
                  <a:srgbClr val="C00000"/>
                </a:solidFill>
                <a:latin typeface="+mj-lt"/>
                <a:ea typeface="+mj-ea"/>
                <a:cs typeface="+mj-cs"/>
              </a:rPr>
              <a:t>FUN</a:t>
            </a:r>
            <a:endParaRPr lang="en-US" sz="2600" dirty="0">
              <a:solidFill>
                <a:srgbClr val="C00000"/>
              </a:solidFill>
              <a:latin typeface="+mj-lt"/>
              <a:ea typeface="+mj-ea"/>
              <a:cs typeface="+mj-cs"/>
            </a:endParaRPr>
          </a:p>
        </p:txBody>
      </p:sp>
      <p:sp>
        <p:nvSpPr>
          <p:cNvPr id="4" name="Rechthoek 3"/>
          <p:cNvSpPr/>
          <p:nvPr/>
        </p:nvSpPr>
        <p:spPr>
          <a:xfrm>
            <a:off x="742950" y="1156127"/>
            <a:ext cx="7558088" cy="5262979"/>
          </a:xfrm>
          <a:prstGeom prst="rect">
            <a:avLst/>
          </a:prstGeom>
          <a:noFill/>
        </p:spPr>
        <p:txBody>
          <a:bodyPr wrap="square" rtlCol="0">
            <a:spAutoFit/>
          </a:bodyPr>
          <a:lstStyle/>
          <a:p>
            <a:pPr marL="457200" indent="-457200">
              <a:buFont typeface="Arial" pitchFamily="34" charset="0"/>
              <a:buChar char="•"/>
            </a:pPr>
            <a:r>
              <a:rPr lang="nl-BE" sz="2800" dirty="0" err="1" smtClean="0">
                <a:sym typeface="Wingdings" pitchFamily="2" charset="2"/>
              </a:rPr>
              <a:t>Humour</a:t>
            </a:r>
            <a:endParaRPr lang="nl-BE" sz="2800" dirty="0" smtClean="0">
              <a:sym typeface="Wingdings" pitchFamily="2" charset="2"/>
            </a:endParaRPr>
          </a:p>
          <a:p>
            <a:pPr marL="457200" indent="-457200">
              <a:buFont typeface="Arial" pitchFamily="34" charset="0"/>
              <a:buChar char="•"/>
            </a:pPr>
            <a:endParaRPr lang="nl-BE" sz="2800" dirty="0">
              <a:sym typeface="Wingdings" pitchFamily="2" charset="2"/>
            </a:endParaRPr>
          </a:p>
          <a:p>
            <a:pPr marL="457200" indent="-457200">
              <a:buFont typeface="Arial" pitchFamily="34" charset="0"/>
              <a:buChar char="•"/>
            </a:pPr>
            <a:endParaRPr lang="nl-BE" sz="2800" dirty="0" smtClean="0">
              <a:sym typeface="Wingdings" pitchFamily="2" charset="2"/>
            </a:endParaRPr>
          </a:p>
          <a:p>
            <a:pPr marL="457200" indent="-457200">
              <a:buFont typeface="Arial" pitchFamily="34" charset="0"/>
              <a:buChar char="•"/>
            </a:pPr>
            <a:r>
              <a:rPr lang="nl-BE" sz="2800" dirty="0" err="1" smtClean="0">
                <a:sym typeface="Wingdings" pitchFamily="2" charset="2"/>
              </a:rPr>
              <a:t>Playing</a:t>
            </a:r>
            <a:r>
              <a:rPr lang="nl-BE" sz="2800" dirty="0" smtClean="0">
                <a:sym typeface="Wingdings" pitchFamily="2" charset="2"/>
              </a:rPr>
              <a:t> &amp; </a:t>
            </a:r>
            <a:r>
              <a:rPr lang="nl-BE" sz="2800" dirty="0" err="1" smtClean="0">
                <a:sym typeface="Wingdings" pitchFamily="2" charset="2"/>
              </a:rPr>
              <a:t>fooling</a:t>
            </a:r>
            <a:r>
              <a:rPr lang="nl-BE" sz="2800" dirty="0" smtClean="0">
                <a:sym typeface="Wingdings" pitchFamily="2" charset="2"/>
              </a:rPr>
              <a:t> </a:t>
            </a:r>
            <a:r>
              <a:rPr lang="nl-BE" sz="2800" dirty="0" err="1">
                <a:sym typeface="Wingdings" pitchFamily="2" charset="2"/>
              </a:rPr>
              <a:t>around</a:t>
            </a:r>
            <a:endParaRPr lang="nl-BE" sz="2800" dirty="0">
              <a:sym typeface="Wingdings" pitchFamily="2" charset="2"/>
            </a:endParaRPr>
          </a:p>
          <a:p>
            <a:pPr marL="457200" indent="-457200">
              <a:buFont typeface="Arial" pitchFamily="34" charset="0"/>
              <a:buChar char="•"/>
            </a:pPr>
            <a:endParaRPr lang="nl-BE" sz="2800" dirty="0" smtClean="0">
              <a:sym typeface="Wingdings" pitchFamily="2" charset="2"/>
            </a:endParaRPr>
          </a:p>
          <a:p>
            <a:pPr marL="457200" indent="-457200">
              <a:buFont typeface="Arial" pitchFamily="34" charset="0"/>
              <a:buChar char="•"/>
            </a:pPr>
            <a:endParaRPr lang="nl-BE" sz="2800" dirty="0" smtClean="0">
              <a:sym typeface="Wingdings" pitchFamily="2" charset="2"/>
            </a:endParaRPr>
          </a:p>
          <a:p>
            <a:pPr marL="457200" indent="-457200">
              <a:buFont typeface="Arial" pitchFamily="34" charset="0"/>
              <a:buChar char="•"/>
            </a:pPr>
            <a:r>
              <a:rPr lang="nl-BE" sz="2800" dirty="0" err="1" smtClean="0">
                <a:sym typeface="Wingdings" pitchFamily="2" charset="2"/>
              </a:rPr>
              <a:t>Excitement</a:t>
            </a:r>
            <a:r>
              <a:rPr lang="nl-BE" sz="2800" dirty="0">
                <a:sym typeface="Wingdings" pitchFamily="2" charset="2"/>
              </a:rPr>
              <a:t>, kicks</a:t>
            </a:r>
          </a:p>
          <a:p>
            <a:pPr marL="457200" indent="-457200">
              <a:buFont typeface="Arial" pitchFamily="34" charset="0"/>
              <a:buChar char="•"/>
            </a:pPr>
            <a:endParaRPr lang="nl-BE" sz="2800" dirty="0" smtClean="0">
              <a:sym typeface="Wingdings" pitchFamily="2" charset="2"/>
            </a:endParaRPr>
          </a:p>
          <a:p>
            <a:pPr marL="457200" indent="-457200">
              <a:buFont typeface="Arial" pitchFamily="34" charset="0"/>
              <a:buChar char="•"/>
            </a:pPr>
            <a:endParaRPr lang="nl-BE" sz="2800" dirty="0" smtClean="0">
              <a:sym typeface="Wingdings" pitchFamily="2" charset="2"/>
            </a:endParaRPr>
          </a:p>
          <a:p>
            <a:pPr marL="457200" indent="-457200">
              <a:buFont typeface="Arial" pitchFamily="34" charset="0"/>
              <a:buChar char="•"/>
            </a:pPr>
            <a:r>
              <a:rPr lang="nl-BE" sz="2800" dirty="0" err="1" smtClean="0">
                <a:sym typeface="Wingdings" pitchFamily="2" charset="2"/>
              </a:rPr>
              <a:t>Peace</a:t>
            </a:r>
            <a:r>
              <a:rPr lang="nl-BE" sz="2800" dirty="0" smtClean="0">
                <a:sym typeface="Wingdings" pitchFamily="2" charset="2"/>
              </a:rPr>
              <a:t> </a:t>
            </a:r>
            <a:r>
              <a:rPr lang="nl-BE" sz="2800" dirty="0">
                <a:sym typeface="Wingdings" pitchFamily="2" charset="2"/>
              </a:rPr>
              <a:t>of mind</a:t>
            </a:r>
          </a:p>
          <a:p>
            <a:pPr marL="457200" indent="-457200">
              <a:buFont typeface="Arial" pitchFamily="34" charset="0"/>
              <a:buChar char="•"/>
            </a:pPr>
            <a:endParaRPr lang="nl-BE" sz="2800" dirty="0">
              <a:sym typeface="Wingdings" pitchFamily="2" charset="2"/>
            </a:endParaRPr>
          </a:p>
          <a:p>
            <a:pPr marL="457200" indent="-457200">
              <a:buFont typeface="Arial" pitchFamily="34" charset="0"/>
              <a:buChar char="•"/>
            </a:pPr>
            <a:endParaRPr lang="nl-BE" sz="2800" dirty="0">
              <a:sym typeface="Wingdings" pitchFamily="2" charset="2"/>
            </a:endParaRPr>
          </a:p>
        </p:txBody>
      </p:sp>
      <p:pic>
        <p:nvPicPr>
          <p:cNvPr id="8" name="Picture 14" descr="X:\GEBRUIKERS\Mieke\VRTFoto's\42_5480_8480_1.jpg"/>
          <p:cNvPicPr>
            <a:picLocks noChangeAspect="1" noChangeArrowheads="1"/>
          </p:cNvPicPr>
          <p:nvPr/>
        </p:nvPicPr>
        <p:blipFill>
          <a:blip r:embed="rId3"/>
          <a:srcRect/>
          <a:stretch>
            <a:fillRect/>
          </a:stretch>
        </p:blipFill>
        <p:spPr bwMode="auto">
          <a:xfrm>
            <a:off x="6389798" y="827310"/>
            <a:ext cx="2478848" cy="18580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2" descr="X:\GEBRUIKERS\Mieke\VRTFoto's\42_5443_8480_6.jpg"/>
          <p:cNvPicPr>
            <a:picLocks noChangeAspect="1" noChangeArrowheads="1"/>
          </p:cNvPicPr>
          <p:nvPr/>
        </p:nvPicPr>
        <p:blipFill>
          <a:blip r:embed="rId4"/>
          <a:srcRect/>
          <a:stretch>
            <a:fillRect/>
          </a:stretch>
        </p:blipFill>
        <p:spPr bwMode="auto">
          <a:xfrm>
            <a:off x="5484187" y="2038727"/>
            <a:ext cx="2629716" cy="17488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2" descr="X:\GEBRUIKERS\Mieke\VRTFoto's\42_5459_8506_1.jpg"/>
          <p:cNvPicPr>
            <a:picLocks noChangeAspect="1" noChangeArrowheads="1"/>
          </p:cNvPicPr>
          <p:nvPr/>
        </p:nvPicPr>
        <p:blipFill>
          <a:blip r:embed="rId5"/>
          <a:srcRect/>
          <a:stretch>
            <a:fillRect/>
          </a:stretch>
        </p:blipFill>
        <p:spPr bwMode="auto">
          <a:xfrm>
            <a:off x="6704781" y="3171216"/>
            <a:ext cx="2163864" cy="16212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9" descr="X:\GEBRUIKERS\Mieke\VRTFoto's\42_5459_8496_5.jpg"/>
          <p:cNvPicPr>
            <a:picLocks noChangeAspect="1" noChangeArrowheads="1"/>
          </p:cNvPicPr>
          <p:nvPr/>
        </p:nvPicPr>
        <p:blipFill>
          <a:blip r:embed="rId6"/>
          <a:srcRect/>
          <a:stretch>
            <a:fillRect/>
          </a:stretch>
        </p:blipFill>
        <p:spPr bwMode="auto">
          <a:xfrm>
            <a:off x="5508533" y="4156405"/>
            <a:ext cx="2447295" cy="1835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56590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154939" y="242357"/>
            <a:ext cx="9703436" cy="405239"/>
          </a:xfrm>
          <a:prstGeom prst="rect">
            <a:avLst/>
          </a:prstGeom>
          <a:noFill/>
          <a:ln>
            <a:noFill/>
          </a:ln>
          <a:effectLst/>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anchor="ctr" anchorCtr="0" compatLnSpc="1">
            <a:prstTxWarp prst="textNoShape">
              <a:avLst/>
            </a:prstTxWarp>
          </a:bodyPr>
          <a:lstStyle/>
          <a:p>
            <a:pPr eaLnBrk="1" hangingPunct="1">
              <a:lnSpc>
                <a:spcPct val="75000"/>
              </a:lnSpc>
            </a:pPr>
            <a:r>
              <a:rPr lang="en-US" sz="2600" dirty="0" smtClean="0">
                <a:latin typeface="+mj-lt"/>
                <a:ea typeface="+mj-ea"/>
                <a:cs typeface="+mj-cs"/>
              </a:rPr>
              <a:t>3. Young audience: </a:t>
            </a:r>
            <a:r>
              <a:rPr lang="en-US" sz="2600" dirty="0" smtClean="0">
                <a:solidFill>
                  <a:srgbClr val="C00000"/>
                </a:solidFill>
                <a:latin typeface="+mj-lt"/>
                <a:ea typeface="+mj-ea"/>
                <a:cs typeface="+mj-cs"/>
              </a:rPr>
              <a:t>MEDIA NEEDS</a:t>
            </a:r>
            <a:endParaRPr lang="en-US" sz="2600" dirty="0">
              <a:solidFill>
                <a:srgbClr val="C00000"/>
              </a:solidFill>
              <a:latin typeface="+mj-lt"/>
              <a:ea typeface="+mj-ea"/>
              <a:cs typeface="+mj-cs"/>
            </a:endParaRPr>
          </a:p>
        </p:txBody>
      </p:sp>
      <p:graphicFrame>
        <p:nvGraphicFramePr>
          <p:cNvPr id="2" name="Tabel 1"/>
          <p:cNvGraphicFramePr>
            <a:graphicFrameLocks noGrp="1"/>
          </p:cNvGraphicFramePr>
          <p:nvPr>
            <p:extLst>
              <p:ext uri="{D42A27DB-BD31-4B8C-83A1-F6EECF244321}">
                <p14:modId xmlns:p14="http://schemas.microsoft.com/office/powerpoint/2010/main" val="2532320505"/>
              </p:ext>
            </p:extLst>
          </p:nvPr>
        </p:nvGraphicFramePr>
        <p:xfrm>
          <a:off x="471488" y="1386959"/>
          <a:ext cx="8215312" cy="4403394"/>
        </p:xfrm>
        <a:graphic>
          <a:graphicData uri="http://schemas.openxmlformats.org/drawingml/2006/table">
            <a:tbl>
              <a:tblPr>
                <a:tableStyleId>{073A0DAA-6AF3-43AB-8588-CEC1D06C72B9}</a:tableStyleId>
              </a:tblPr>
              <a:tblGrid>
                <a:gridCol w="2673185"/>
                <a:gridCol w="5542127"/>
              </a:tblGrid>
              <a:tr h="2070616">
                <a:tc>
                  <a:txBody>
                    <a:bodyPr/>
                    <a:lstStyle/>
                    <a:p>
                      <a:r>
                        <a:rPr lang="en-US" sz="2800" dirty="0" smtClean="0">
                          <a:solidFill>
                            <a:schemeClr val="accent5"/>
                          </a:solidFill>
                        </a:rPr>
                        <a:t>RADIO</a:t>
                      </a:r>
                      <a:endParaRPr lang="en-US" sz="2800" dirty="0">
                        <a:solidFill>
                          <a:schemeClr val="accent5"/>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2400" i="1" dirty="0" smtClean="0">
                          <a:solidFill>
                            <a:schemeClr val="tx1"/>
                          </a:solidFill>
                        </a:rPr>
                        <a:t>light-</a:t>
                      </a:r>
                      <a:r>
                        <a:rPr lang="nl-BE" sz="2400" i="1" dirty="0" err="1" smtClean="0">
                          <a:solidFill>
                            <a:schemeClr val="tx1"/>
                          </a:solidFill>
                        </a:rPr>
                        <a:t>hearted</a:t>
                      </a:r>
                      <a:r>
                        <a:rPr lang="nl-BE" sz="2400" i="1" dirty="0" smtClean="0">
                          <a:solidFill>
                            <a:schemeClr val="tx1"/>
                          </a:solidFill>
                        </a:rPr>
                        <a:t>, </a:t>
                      </a:r>
                      <a:r>
                        <a:rPr lang="nl-BE" sz="2400" i="1" dirty="0" err="1" smtClean="0">
                          <a:solidFill>
                            <a:schemeClr val="tx1"/>
                          </a:solidFill>
                        </a:rPr>
                        <a:t>funny</a:t>
                      </a:r>
                      <a:r>
                        <a:rPr lang="nl-BE" sz="2400" i="1" dirty="0" smtClean="0">
                          <a:solidFill>
                            <a:schemeClr val="tx1"/>
                          </a:solidFill>
                        </a:rPr>
                        <a:t> but </a:t>
                      </a:r>
                      <a:r>
                        <a:rPr lang="nl-BE" sz="2400" i="1" dirty="0" err="1" smtClean="0">
                          <a:solidFill>
                            <a:schemeClr val="tx1"/>
                          </a:solidFill>
                        </a:rPr>
                        <a:t>social</a:t>
                      </a:r>
                      <a:r>
                        <a:rPr lang="nl-BE" sz="2400" i="1" dirty="0" smtClean="0">
                          <a:solidFill>
                            <a:schemeClr val="tx1"/>
                          </a:solidFill>
                        </a:rPr>
                        <a:t>,  </a:t>
                      </a:r>
                      <a:r>
                        <a:rPr lang="nl-BE" sz="2400" i="1" dirty="0" err="1" smtClean="0">
                          <a:solidFill>
                            <a:schemeClr val="tx1"/>
                          </a:solidFill>
                        </a:rPr>
                        <a:t>creative</a:t>
                      </a:r>
                      <a:r>
                        <a:rPr lang="nl-BE" sz="2400" i="1" dirty="0" smtClean="0">
                          <a:solidFill>
                            <a:schemeClr val="tx1"/>
                          </a:solidFill>
                        </a:rPr>
                        <a:t>, </a:t>
                      </a:r>
                      <a:r>
                        <a:rPr lang="nl-BE" sz="2400" i="1" dirty="0" err="1" smtClean="0">
                          <a:solidFill>
                            <a:schemeClr val="tx1"/>
                          </a:solidFill>
                        </a:rPr>
                        <a:t>people</a:t>
                      </a:r>
                      <a:r>
                        <a:rPr lang="nl-BE" sz="2400" i="1" dirty="0" smtClean="0">
                          <a:solidFill>
                            <a:schemeClr val="tx1"/>
                          </a:solidFill>
                        </a:rPr>
                        <a:t> </a:t>
                      </a:r>
                      <a:r>
                        <a:rPr lang="nl-BE" sz="2400" i="1" dirty="0" err="1" smtClean="0">
                          <a:solidFill>
                            <a:schemeClr val="tx1"/>
                          </a:solidFill>
                        </a:rPr>
                        <a:t>with</a:t>
                      </a:r>
                      <a:r>
                        <a:rPr lang="nl-BE" sz="2400" i="1" dirty="0" smtClean="0">
                          <a:solidFill>
                            <a:schemeClr val="tx1"/>
                          </a:solidFill>
                        </a:rPr>
                        <a:t> a “</a:t>
                      </a:r>
                      <a:r>
                        <a:rPr lang="nl-BE" sz="2400" i="1" dirty="0" err="1" smtClean="0">
                          <a:solidFill>
                            <a:schemeClr val="tx1"/>
                          </a:solidFill>
                        </a:rPr>
                        <a:t>twitch</a:t>
                      </a:r>
                      <a:r>
                        <a:rPr lang="nl-BE" sz="2400" i="1" dirty="0" smtClean="0">
                          <a:solidFill>
                            <a:schemeClr val="tx1"/>
                          </a:solidFill>
                        </a:rPr>
                        <a:t>”, </a:t>
                      </a:r>
                      <a:r>
                        <a:rPr lang="nl-BE" sz="2400" i="1" dirty="0" err="1" smtClean="0">
                          <a:solidFill>
                            <a:schemeClr val="tx1"/>
                          </a:solidFill>
                        </a:rPr>
                        <a:t>enjoying</a:t>
                      </a:r>
                      <a:r>
                        <a:rPr lang="nl-BE" sz="2400" i="1" dirty="0" smtClean="0">
                          <a:solidFill>
                            <a:schemeClr val="tx1"/>
                          </a:solidFill>
                        </a:rPr>
                        <a:t> life </a:t>
                      </a:r>
                      <a:r>
                        <a:rPr lang="nl-BE" sz="2400" i="1" dirty="0" err="1" smtClean="0">
                          <a:solidFill>
                            <a:schemeClr val="tx1"/>
                          </a:solidFill>
                        </a:rPr>
                        <a:t>and</a:t>
                      </a:r>
                      <a:r>
                        <a:rPr lang="nl-BE" sz="2400" i="1" dirty="0" smtClean="0">
                          <a:solidFill>
                            <a:schemeClr val="tx1"/>
                          </a:solidFill>
                        </a:rPr>
                        <a:t>…</a:t>
                      </a:r>
                      <a:r>
                        <a:rPr lang="nl-BE" sz="2400" i="1" dirty="0" err="1" smtClean="0">
                          <a:solidFill>
                            <a:schemeClr val="tx1"/>
                          </a:solidFill>
                        </a:rPr>
                        <a:t>music</a:t>
                      </a:r>
                      <a:r>
                        <a:rPr lang="nl-BE" sz="2400" i="1" dirty="0" smtClean="0">
                          <a:solidFill>
                            <a:schemeClr val="tx1"/>
                          </a:solidFill>
                        </a:rPr>
                        <a:t> </a:t>
                      </a:r>
                      <a:r>
                        <a:rPr lang="nl-BE" sz="2400" i="1" dirty="0" err="1" smtClean="0">
                          <a:solidFill>
                            <a:schemeClr val="tx1"/>
                          </a:solidFill>
                        </a:rPr>
                        <a:t>music</a:t>
                      </a:r>
                      <a:r>
                        <a:rPr lang="nl-BE" sz="2400" i="1" dirty="0" smtClean="0">
                          <a:solidFill>
                            <a:schemeClr val="tx1"/>
                          </a:solidFill>
                        </a:rPr>
                        <a:t> </a:t>
                      </a:r>
                      <a:r>
                        <a:rPr lang="nl-BE" sz="2400" i="1" dirty="0" err="1" smtClean="0">
                          <a:solidFill>
                            <a:schemeClr val="tx1"/>
                          </a:solidFill>
                        </a:rPr>
                        <a:t>music</a:t>
                      </a:r>
                      <a:endParaRPr lang="nl-BE" sz="2400" i="1" dirty="0" smtClean="0">
                        <a:solidFill>
                          <a:schemeClr val="tx1"/>
                        </a:solidFill>
                      </a:endParaRPr>
                    </a:p>
                  </a:txBody>
                  <a:tcPr>
                    <a:noFill/>
                  </a:tcPr>
                </a:tc>
              </a:tr>
              <a:tr h="1144058">
                <a:tc>
                  <a:txBody>
                    <a:bodyPr/>
                    <a:lstStyle/>
                    <a:p>
                      <a:r>
                        <a:rPr lang="en-US" sz="2800" dirty="0" smtClean="0">
                          <a:solidFill>
                            <a:schemeClr val="accent5"/>
                          </a:solidFill>
                        </a:rPr>
                        <a:t>TV</a:t>
                      </a:r>
                      <a:endParaRPr lang="en-US" sz="2800" dirty="0">
                        <a:solidFill>
                          <a:schemeClr val="accent5"/>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2400" i="1" dirty="0" err="1" smtClean="0">
                          <a:solidFill>
                            <a:schemeClr val="tx1"/>
                          </a:solidFill>
                        </a:rPr>
                        <a:t>chill</a:t>
                      </a:r>
                      <a:r>
                        <a:rPr lang="nl-BE" sz="2400" i="1" dirty="0" smtClean="0">
                          <a:solidFill>
                            <a:schemeClr val="tx1"/>
                          </a:solidFill>
                        </a:rPr>
                        <a:t>, relax, adventure, energy, cosy, obstinate</a:t>
                      </a:r>
                    </a:p>
                    <a:p>
                      <a:endParaRPr lang="en-US" sz="2400" i="1" dirty="0">
                        <a:solidFill>
                          <a:schemeClr val="tx1"/>
                        </a:solidFill>
                      </a:endParaRPr>
                    </a:p>
                  </a:txBody>
                  <a:tcPr>
                    <a:noFill/>
                  </a:tcPr>
                </a:tc>
              </a:tr>
              <a:tr h="1144058">
                <a:tc>
                  <a:txBody>
                    <a:bodyPr/>
                    <a:lstStyle/>
                    <a:p>
                      <a:r>
                        <a:rPr lang="en-US" sz="2800" dirty="0" smtClean="0">
                          <a:solidFill>
                            <a:schemeClr val="accent5"/>
                          </a:solidFill>
                        </a:rPr>
                        <a:t>INTERNET</a:t>
                      </a:r>
                      <a:endParaRPr lang="en-US" sz="2800" dirty="0">
                        <a:solidFill>
                          <a:schemeClr val="accent5"/>
                        </a:solidFill>
                      </a:endParaRPr>
                    </a:p>
                  </a:txBody>
                  <a:tcPr>
                    <a:noFill/>
                  </a:tcPr>
                </a:tc>
                <a:tc>
                  <a:txBody>
                    <a:bodyPr/>
                    <a:lstStyle/>
                    <a:p>
                      <a:r>
                        <a:rPr lang="nl-BE" sz="2400" i="1" dirty="0" smtClean="0">
                          <a:solidFill>
                            <a:schemeClr val="tx1"/>
                          </a:solidFill>
                        </a:rPr>
                        <a:t>entertainment </a:t>
                      </a:r>
                      <a:r>
                        <a:rPr lang="nl-BE" sz="2400" i="1" dirty="0" err="1" smtClean="0">
                          <a:solidFill>
                            <a:schemeClr val="tx1"/>
                          </a:solidFill>
                        </a:rPr>
                        <a:t>and</a:t>
                      </a:r>
                      <a:r>
                        <a:rPr lang="nl-BE" sz="2400" i="1" dirty="0" smtClean="0">
                          <a:solidFill>
                            <a:schemeClr val="tx1"/>
                          </a:solidFill>
                        </a:rPr>
                        <a:t> </a:t>
                      </a:r>
                      <a:r>
                        <a:rPr lang="nl-BE" sz="2400" i="1" dirty="0" err="1" smtClean="0">
                          <a:solidFill>
                            <a:schemeClr val="tx1"/>
                          </a:solidFill>
                        </a:rPr>
                        <a:t>social</a:t>
                      </a:r>
                      <a:r>
                        <a:rPr lang="nl-BE" sz="2400" i="1" dirty="0" smtClean="0">
                          <a:solidFill>
                            <a:schemeClr val="tx1"/>
                          </a:solidFill>
                        </a:rPr>
                        <a:t> !</a:t>
                      </a:r>
                      <a:endParaRPr lang="en-US" sz="2400" i="1" dirty="0">
                        <a:solidFill>
                          <a:schemeClr val="tx1"/>
                        </a:solidFill>
                      </a:endParaRPr>
                    </a:p>
                  </a:txBody>
                  <a:tcPr>
                    <a:noFill/>
                  </a:tcPr>
                </a:tc>
              </a:tr>
            </a:tbl>
          </a:graphicData>
        </a:graphic>
      </p:graphicFrame>
    </p:spTree>
    <p:extLst>
      <p:ext uri="{BB962C8B-B14F-4D97-AF65-F5344CB8AC3E}">
        <p14:creationId xmlns:p14="http://schemas.microsoft.com/office/powerpoint/2010/main" val="10272890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hoek 24"/>
          <p:cNvSpPr/>
          <p:nvPr/>
        </p:nvSpPr>
        <p:spPr>
          <a:xfrm>
            <a:off x="154940" y="242357"/>
            <a:ext cx="8267700" cy="405239"/>
          </a:xfrm>
          <a:prstGeom prst="rect">
            <a:avLst/>
          </a:prstGeom>
          <a:noFill/>
          <a:ln>
            <a:noFill/>
          </a:ln>
          <a:effectLst/>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anchor="ctr" anchorCtr="0" compatLnSpc="1">
            <a:prstTxWarp prst="textNoShape">
              <a:avLst/>
            </a:prstTxWarp>
          </a:bodyPr>
          <a:lstStyle/>
          <a:p>
            <a:pPr eaLnBrk="1" hangingPunct="1">
              <a:lnSpc>
                <a:spcPct val="75000"/>
              </a:lnSpc>
            </a:pPr>
            <a:r>
              <a:rPr lang="en-US" sz="2600" dirty="0" smtClean="0">
                <a:latin typeface="+mj-lt"/>
                <a:ea typeface="+mj-ea"/>
                <a:cs typeface="+mj-cs"/>
              </a:rPr>
              <a:t>3. Young audience: Differences</a:t>
            </a:r>
            <a:endParaRPr lang="en-US" sz="2600" dirty="0">
              <a:latin typeface="+mj-lt"/>
              <a:ea typeface="+mj-ea"/>
              <a:cs typeface="+mj-cs"/>
            </a:endParaRPr>
          </a:p>
        </p:txBody>
      </p:sp>
      <p:grpSp>
        <p:nvGrpSpPr>
          <p:cNvPr id="3" name="Groep 2"/>
          <p:cNvGrpSpPr/>
          <p:nvPr/>
        </p:nvGrpSpPr>
        <p:grpSpPr>
          <a:xfrm>
            <a:off x="985883" y="721551"/>
            <a:ext cx="7324634" cy="5328800"/>
            <a:chOff x="688022" y="921192"/>
            <a:chExt cx="7875588" cy="5729629"/>
          </a:xfrm>
        </p:grpSpPr>
        <p:pic>
          <p:nvPicPr>
            <p:cNvPr id="75779" name="Picture 2" descr="Sche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022" y="921192"/>
              <a:ext cx="7875588" cy="5729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3"/>
            <p:cNvSpPr txBox="1">
              <a:spLocks noChangeArrowheads="1"/>
            </p:cNvSpPr>
            <p:nvPr/>
          </p:nvSpPr>
          <p:spPr bwMode="auto">
            <a:xfrm>
              <a:off x="2988441" y="2694640"/>
              <a:ext cx="3122654" cy="307777"/>
            </a:xfrm>
            <a:prstGeom prst="rect">
              <a:avLst/>
            </a:prstGeom>
            <a:noFill/>
            <a:ln>
              <a:noFill/>
            </a:ln>
            <a:effectLst/>
            <a:extLst>
              <a:ext uri="{909E8E84-426E-40DD-AFC4-6F175D3DCCD1}">
                <a14:hiddenFill xmlns:a14="http://schemas.microsoft.com/office/drawing/2010/main">
                  <a:solidFill>
                    <a:srgbClr val="9EBF07"/>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endParaRPr lang="nl-BE" sz="1400" smtClean="0">
                <a:solidFill>
                  <a:srgbClr val="000000"/>
                </a:solidFill>
                <a:latin typeface="Times New Roman" pitchFamily="18" charset="0"/>
              </a:endParaRPr>
            </a:p>
          </p:txBody>
        </p:sp>
        <p:pic>
          <p:nvPicPr>
            <p:cNvPr id="75781" name="Picture 4" descr="IcoonAvontu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022" y="2266540"/>
              <a:ext cx="859142" cy="59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5" descr="IcoonGeniet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1084" y="2280550"/>
              <a:ext cx="849506" cy="77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6" descr="IcoonHuiselij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2339" y="4239043"/>
              <a:ext cx="560370" cy="6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7" descr="IcoonMeerwet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9801" y="4483367"/>
              <a:ext cx="682908" cy="77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8" descr="IcoonPlezi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7375" y="1383694"/>
              <a:ext cx="543848" cy="55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Picture 9" descr="IcoonVertrouw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76518" y="5993376"/>
              <a:ext cx="782040" cy="525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7"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2480" y="1428906"/>
              <a:ext cx="1522776" cy="108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8" name="Picture 11"/>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05969" y="2366832"/>
              <a:ext cx="1397486" cy="994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9" name="Picture 1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29424" y="3762102"/>
              <a:ext cx="1953726" cy="1386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90" name="Picture 1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5399" y="5422645"/>
              <a:ext cx="1456688" cy="10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91" name="Picture 14"/>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6894" y="4215014"/>
              <a:ext cx="1755460" cy="1247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92" name="Picture 15"/>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94981" y="2205133"/>
              <a:ext cx="1342412" cy="955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29" name="Text Box 16"/>
            <p:cNvSpPr txBox="1">
              <a:spLocks noChangeArrowheads="1"/>
            </p:cNvSpPr>
            <p:nvPr/>
          </p:nvSpPr>
          <p:spPr bwMode="auto">
            <a:xfrm>
              <a:off x="3600016" y="1628866"/>
              <a:ext cx="146770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nl-BE" sz="2000" b="1" dirty="0" err="1" smtClean="0">
                  <a:solidFill>
                    <a:srgbClr val="FFFFFF"/>
                  </a:solidFill>
                  <a:latin typeface="Arial Black" pitchFamily="34" charset="0"/>
                </a:rPr>
                <a:t>Having</a:t>
              </a:r>
              <a:r>
                <a:rPr lang="nl-BE" sz="2000" b="1" dirty="0" smtClean="0">
                  <a:solidFill>
                    <a:srgbClr val="FFFFFF"/>
                  </a:solidFill>
                  <a:latin typeface="Arial Black" pitchFamily="34" charset="0"/>
                </a:rPr>
                <a:t/>
              </a:r>
              <a:br>
                <a:rPr lang="nl-BE" sz="2000" b="1" dirty="0" smtClean="0">
                  <a:solidFill>
                    <a:srgbClr val="FFFFFF"/>
                  </a:solidFill>
                  <a:latin typeface="Arial Black" pitchFamily="34" charset="0"/>
                </a:rPr>
              </a:br>
              <a:r>
                <a:rPr lang="nl-BE" sz="2000" b="1" dirty="0" smtClean="0">
                  <a:solidFill>
                    <a:srgbClr val="FFFFFF"/>
                  </a:solidFill>
                  <a:latin typeface="Arial Black" pitchFamily="34" charset="0"/>
                </a:rPr>
                <a:t>Fun </a:t>
              </a:r>
              <a:endParaRPr lang="nl-BE" sz="1200" i="1" dirty="0" smtClean="0">
                <a:solidFill>
                  <a:srgbClr val="000000">
                    <a:lumMod val="50000"/>
                  </a:srgbClr>
                </a:solidFill>
                <a:latin typeface="Arial Black" pitchFamily="34" charset="0"/>
              </a:endParaRPr>
            </a:p>
          </p:txBody>
        </p:sp>
        <p:sp>
          <p:nvSpPr>
            <p:cNvPr id="75794" name="Text Box 17"/>
            <p:cNvSpPr txBox="1">
              <a:spLocks noChangeArrowheads="1"/>
            </p:cNvSpPr>
            <p:nvPr/>
          </p:nvSpPr>
          <p:spPr bwMode="auto">
            <a:xfrm>
              <a:off x="5223159" y="2577369"/>
              <a:ext cx="15657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nl-BE" sz="1800" b="1" dirty="0" err="1" smtClean="0">
                  <a:solidFill>
                    <a:srgbClr val="FFFFFF"/>
                  </a:solidFill>
                  <a:latin typeface="Arial Black" pitchFamily="34" charset="0"/>
                </a:rPr>
                <a:t>Enjoying</a:t>
              </a:r>
              <a:r>
                <a:rPr lang="nl-BE" sz="1800" b="1" dirty="0" smtClean="0">
                  <a:solidFill>
                    <a:srgbClr val="FFFFFF"/>
                  </a:solidFill>
                  <a:latin typeface="Arial Black" pitchFamily="34" charset="0"/>
                </a:rPr>
                <a:t> </a:t>
              </a:r>
              <a:br>
                <a:rPr lang="nl-BE" sz="1800" b="1" dirty="0" smtClean="0">
                  <a:solidFill>
                    <a:srgbClr val="FFFFFF"/>
                  </a:solidFill>
                  <a:latin typeface="Arial Black" pitchFamily="34" charset="0"/>
                </a:rPr>
              </a:br>
              <a:r>
                <a:rPr lang="nl-BE" sz="1800" b="1" dirty="0" smtClean="0">
                  <a:solidFill>
                    <a:srgbClr val="FFFFFF"/>
                  </a:solidFill>
                  <a:latin typeface="Arial Black" pitchFamily="34" charset="0"/>
                </a:rPr>
                <a:t>life </a:t>
              </a:r>
              <a:endParaRPr lang="nl-BE" sz="1100" i="1" dirty="0" smtClean="0">
                <a:solidFill>
                  <a:srgbClr val="FF0006"/>
                </a:solidFill>
                <a:latin typeface="Arial Black" pitchFamily="34" charset="0"/>
              </a:endParaRPr>
            </a:p>
          </p:txBody>
        </p:sp>
        <p:sp>
          <p:nvSpPr>
            <p:cNvPr id="115731" name="Text Box 18"/>
            <p:cNvSpPr txBox="1">
              <a:spLocks noChangeArrowheads="1"/>
            </p:cNvSpPr>
            <p:nvPr/>
          </p:nvSpPr>
          <p:spPr bwMode="auto">
            <a:xfrm>
              <a:off x="4937816" y="4060913"/>
              <a:ext cx="19448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nl-BE" sz="2000" b="1" dirty="0" err="1" smtClean="0">
                  <a:solidFill>
                    <a:srgbClr val="FFFFFF"/>
                  </a:solidFill>
                  <a:latin typeface="Arial Black" pitchFamily="34" charset="0"/>
                </a:rPr>
                <a:t>Social</a:t>
              </a:r>
              <a:r>
                <a:rPr lang="nl-BE" sz="2000" b="1" dirty="0" smtClean="0">
                  <a:solidFill>
                    <a:srgbClr val="FFFFFF"/>
                  </a:solidFill>
                  <a:latin typeface="Arial Black" pitchFamily="34" charset="0"/>
                </a:rPr>
                <a:t> </a:t>
              </a:r>
              <a:r>
                <a:rPr lang="nl-BE" sz="2000" b="1" dirty="0" err="1" smtClean="0">
                  <a:solidFill>
                    <a:srgbClr val="FFFFFF"/>
                  </a:solidFill>
                  <a:latin typeface="Arial Black" pitchFamily="34" charset="0"/>
                </a:rPr>
                <a:t>reliability</a:t>
              </a:r>
              <a:endParaRPr lang="nl-BE" sz="2000" b="1" dirty="0" smtClean="0">
                <a:solidFill>
                  <a:srgbClr val="FFFFFF"/>
                </a:solidFill>
                <a:latin typeface="Arial Black" pitchFamily="34" charset="0"/>
              </a:endParaRPr>
            </a:p>
          </p:txBody>
        </p:sp>
        <p:sp>
          <p:nvSpPr>
            <p:cNvPr id="115732" name="Text Box 19"/>
            <p:cNvSpPr txBox="1">
              <a:spLocks noChangeArrowheads="1"/>
            </p:cNvSpPr>
            <p:nvPr/>
          </p:nvSpPr>
          <p:spPr bwMode="auto">
            <a:xfrm>
              <a:off x="5095256" y="5694405"/>
              <a:ext cx="13206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nl-BE" sz="1800" b="1" dirty="0" smtClean="0">
                  <a:solidFill>
                    <a:srgbClr val="FFFFFF"/>
                  </a:solidFill>
                  <a:latin typeface="Arial Black" pitchFamily="34" charset="0"/>
                </a:rPr>
                <a:t> Security</a:t>
              </a:r>
            </a:p>
          </p:txBody>
        </p:sp>
        <p:sp>
          <p:nvSpPr>
            <p:cNvPr id="115733" name="Text Box 20"/>
            <p:cNvSpPr txBox="1">
              <a:spLocks noChangeArrowheads="1"/>
            </p:cNvSpPr>
            <p:nvPr/>
          </p:nvSpPr>
          <p:spPr bwMode="auto">
            <a:xfrm>
              <a:off x="2043424" y="4608063"/>
              <a:ext cx="144239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nl-BE" sz="2000" b="1" dirty="0" smtClean="0">
                  <a:solidFill>
                    <a:srgbClr val="FFFFFF"/>
                  </a:solidFill>
                  <a:latin typeface="Arial Black" pitchFamily="34" charset="0"/>
                </a:rPr>
                <a:t>Intellect</a:t>
              </a:r>
              <a:br>
                <a:rPr lang="nl-BE" sz="2000" b="1" dirty="0" smtClean="0">
                  <a:solidFill>
                    <a:srgbClr val="FFFFFF"/>
                  </a:solidFill>
                  <a:latin typeface="Arial Black" pitchFamily="34" charset="0"/>
                </a:rPr>
              </a:br>
              <a:endParaRPr lang="nl-BE" sz="2000" b="1" dirty="0" smtClean="0">
                <a:solidFill>
                  <a:srgbClr val="FFFFFF"/>
                </a:solidFill>
                <a:latin typeface="Arial Black" pitchFamily="34" charset="0"/>
              </a:endParaRPr>
            </a:p>
          </p:txBody>
        </p:sp>
        <p:sp>
          <p:nvSpPr>
            <p:cNvPr id="115734" name="Text Box 21"/>
            <p:cNvSpPr txBox="1">
              <a:spLocks noChangeArrowheads="1"/>
            </p:cNvSpPr>
            <p:nvPr/>
          </p:nvSpPr>
          <p:spPr bwMode="auto">
            <a:xfrm>
              <a:off x="1750484" y="2485384"/>
              <a:ext cx="1627230" cy="66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nl-BE" sz="1600" b="1" dirty="0" smtClean="0">
                  <a:solidFill>
                    <a:srgbClr val="FFFFFF"/>
                  </a:solidFill>
                  <a:latin typeface="Arial Black" pitchFamily="34" charset="0"/>
                </a:rPr>
                <a:t>Adventure</a:t>
              </a:r>
              <a:br>
                <a:rPr lang="nl-BE" sz="1600" b="1" dirty="0" smtClean="0">
                  <a:solidFill>
                    <a:srgbClr val="FFFFFF"/>
                  </a:solidFill>
                  <a:latin typeface="Arial Black" pitchFamily="34" charset="0"/>
                </a:rPr>
              </a:br>
              <a:r>
                <a:rPr lang="nl-BE" sz="1050" b="1" dirty="0" smtClean="0">
                  <a:solidFill>
                    <a:srgbClr val="FF0006"/>
                  </a:solidFill>
                  <a:latin typeface="Arial Black" pitchFamily="34" charset="0"/>
                </a:rPr>
                <a:t/>
              </a:r>
              <a:br>
                <a:rPr lang="nl-BE" sz="1050" b="1" dirty="0" smtClean="0">
                  <a:solidFill>
                    <a:srgbClr val="FF0006"/>
                  </a:solidFill>
                  <a:latin typeface="Arial Black" pitchFamily="34" charset="0"/>
                </a:rPr>
              </a:br>
              <a:endParaRPr lang="nl-BE" sz="1050" i="1" dirty="0" smtClean="0">
                <a:solidFill>
                  <a:srgbClr val="FF0006"/>
                </a:solidFill>
                <a:latin typeface="Arial Black" pitchFamily="34" charset="0"/>
              </a:endParaRPr>
            </a:p>
          </p:txBody>
        </p:sp>
        <p:grpSp>
          <p:nvGrpSpPr>
            <p:cNvPr id="2" name="Groep 1"/>
            <p:cNvGrpSpPr/>
            <p:nvPr/>
          </p:nvGrpSpPr>
          <p:grpSpPr>
            <a:xfrm>
              <a:off x="820739" y="1984379"/>
              <a:ext cx="7264400" cy="4265613"/>
              <a:chOff x="777875" y="2198699"/>
              <a:chExt cx="7264400" cy="4265613"/>
            </a:xfrm>
          </p:grpSpPr>
          <p:sp>
            <p:nvSpPr>
              <p:cNvPr id="23" name="Rectangle 25"/>
              <p:cNvSpPr>
                <a:spLocks noChangeArrowheads="1"/>
              </p:cNvSpPr>
              <p:nvPr/>
            </p:nvSpPr>
            <p:spPr bwMode="auto">
              <a:xfrm>
                <a:off x="777875" y="2220924"/>
                <a:ext cx="3473450" cy="4243388"/>
              </a:xfrm>
              <a:prstGeom prst="rect">
                <a:avLst/>
              </a:prstGeom>
              <a:noFill/>
              <a:ln w="57150">
                <a:solidFill>
                  <a:schemeClr val="tx2"/>
                </a:solidFill>
                <a:miter lim="800000"/>
                <a:headEnd/>
                <a:tailEnd/>
              </a:ln>
              <a:effectLst/>
              <a:extLst>
                <a:ext uri="{909E8E84-426E-40DD-AFC4-6F175D3DCCD1}">
                  <a14:hiddenFill xmlns:a14="http://schemas.microsoft.com/office/drawing/2010/main">
                    <a:solidFill>
                      <a:srgbClr val="9EBF07"/>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nl-BE">
                  <a:solidFill>
                    <a:srgbClr val="FFFFFF"/>
                  </a:solidFill>
                  <a:latin typeface="Arial" charset="0"/>
                </a:endParaRPr>
              </a:p>
            </p:txBody>
          </p:sp>
          <p:sp>
            <p:nvSpPr>
              <p:cNvPr id="24" name="Rectangle 26"/>
              <p:cNvSpPr>
                <a:spLocks noChangeArrowheads="1"/>
              </p:cNvSpPr>
              <p:nvPr/>
            </p:nvSpPr>
            <p:spPr bwMode="auto">
              <a:xfrm>
                <a:off x="4568825" y="2198699"/>
                <a:ext cx="3473450" cy="4243388"/>
              </a:xfrm>
              <a:prstGeom prst="rect">
                <a:avLst/>
              </a:prstGeom>
              <a:noFill/>
              <a:ln w="57150">
                <a:solidFill>
                  <a:schemeClr val="tx2"/>
                </a:solidFill>
                <a:miter lim="800000"/>
                <a:headEnd/>
                <a:tailEnd/>
              </a:ln>
              <a:effectLst/>
              <a:extLst>
                <a:ext uri="{909E8E84-426E-40DD-AFC4-6F175D3DCCD1}">
                  <a14:hiddenFill xmlns:a14="http://schemas.microsoft.com/office/drawing/2010/main">
                    <a:solidFill>
                      <a:srgbClr val="9EBF07"/>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nl-BE">
                  <a:solidFill>
                    <a:srgbClr val="FFFFFF"/>
                  </a:solidFill>
                  <a:latin typeface="Arial" charset="0"/>
                </a:endParaRPr>
              </a:p>
            </p:txBody>
          </p:sp>
          <p:pic>
            <p:nvPicPr>
              <p:cNvPr id="26" name="Afbeelding 3" descr="V:\Media\Radio\RADIOLOGO'S\Stubru_rood logo.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8188" y="2251974"/>
                <a:ext cx="173355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Afbeelding 3" descr="V:\Media\Radio\RADIOLOGO'S\mnm_blauwe baseline_Q.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92257" y="2250707"/>
                <a:ext cx="1360163" cy="94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3168494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Afbeelding 5" descr="200460952-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21446"/>
            <a:ext cx="9286875" cy="696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5127473" y="328608"/>
            <a:ext cx="4016527" cy="2308324"/>
          </a:xfrm>
          <a:prstGeom prst="rect">
            <a:avLst/>
          </a:prstGeom>
        </p:spPr>
        <p:txBody>
          <a:bodyPr wrap="square">
            <a:spAutoFit/>
          </a:bodyPr>
          <a:lstStyle/>
          <a:p>
            <a:pPr marL="342900" indent="-342900" eaLnBrk="1" hangingPunct="1">
              <a:lnSpc>
                <a:spcPct val="75000"/>
              </a:lnSpc>
              <a:buFont typeface="Arial" pitchFamily="34" charset="0"/>
              <a:buChar char="•"/>
            </a:pPr>
            <a:r>
              <a:rPr lang="en-US" b="1" dirty="0" smtClean="0">
                <a:solidFill>
                  <a:schemeClr val="bg1"/>
                </a:solidFill>
              </a:rPr>
              <a:t>Individual affirmation</a:t>
            </a:r>
          </a:p>
          <a:p>
            <a:pPr marL="342900" indent="-342900" eaLnBrk="1" hangingPunct="1">
              <a:lnSpc>
                <a:spcPct val="75000"/>
              </a:lnSpc>
              <a:buFont typeface="Arial" pitchFamily="34" charset="0"/>
              <a:buChar char="•"/>
            </a:pPr>
            <a:r>
              <a:rPr lang="en-US" b="1" dirty="0" smtClean="0">
                <a:solidFill>
                  <a:schemeClr val="bg1"/>
                </a:solidFill>
              </a:rPr>
              <a:t>World at my feet</a:t>
            </a:r>
          </a:p>
          <a:p>
            <a:pPr marL="342900" indent="-342900" eaLnBrk="1" hangingPunct="1">
              <a:lnSpc>
                <a:spcPct val="75000"/>
              </a:lnSpc>
              <a:buFont typeface="Arial" pitchFamily="34" charset="0"/>
              <a:buChar char="•"/>
            </a:pPr>
            <a:r>
              <a:rPr lang="en-US" b="1" dirty="0" smtClean="0">
                <a:solidFill>
                  <a:schemeClr val="bg1"/>
                </a:solidFill>
              </a:rPr>
              <a:t>Inner enrichment</a:t>
            </a:r>
          </a:p>
          <a:p>
            <a:pPr marL="342900" indent="-342900" eaLnBrk="1" hangingPunct="1">
              <a:lnSpc>
                <a:spcPct val="75000"/>
              </a:lnSpc>
              <a:buFont typeface="Arial" pitchFamily="34" charset="0"/>
              <a:buChar char="•"/>
            </a:pPr>
            <a:r>
              <a:rPr lang="en-US" b="1" dirty="0" smtClean="0">
                <a:solidFill>
                  <a:schemeClr val="bg1"/>
                </a:solidFill>
              </a:rPr>
              <a:t>Self-</a:t>
            </a:r>
            <a:r>
              <a:rPr lang="en-US" b="1" dirty="0" err="1" smtClean="0">
                <a:solidFill>
                  <a:schemeClr val="bg1"/>
                </a:solidFill>
              </a:rPr>
              <a:t>actualisation</a:t>
            </a:r>
            <a:endParaRPr lang="en-US" b="1" dirty="0" smtClean="0">
              <a:solidFill>
                <a:schemeClr val="bg1"/>
              </a:solidFill>
            </a:endParaRPr>
          </a:p>
          <a:p>
            <a:pPr marL="342900" indent="-342900" eaLnBrk="1" hangingPunct="1">
              <a:lnSpc>
                <a:spcPct val="75000"/>
              </a:lnSpc>
              <a:buFont typeface="Arial" pitchFamily="34" charset="0"/>
              <a:buChar char="•"/>
            </a:pPr>
            <a:r>
              <a:rPr lang="en-US" b="1" dirty="0" smtClean="0">
                <a:solidFill>
                  <a:schemeClr val="bg1"/>
                </a:solidFill>
              </a:rPr>
              <a:t>Progress</a:t>
            </a:r>
          </a:p>
          <a:p>
            <a:pPr marL="342900" indent="-342900" eaLnBrk="1" hangingPunct="1">
              <a:lnSpc>
                <a:spcPct val="75000"/>
              </a:lnSpc>
              <a:buFont typeface="Arial" pitchFamily="34" charset="0"/>
              <a:buChar char="•"/>
            </a:pPr>
            <a:r>
              <a:rPr lang="en-US" b="1" dirty="0" smtClean="0">
                <a:solidFill>
                  <a:schemeClr val="bg1"/>
                </a:solidFill>
              </a:rPr>
              <a:t>Expansion</a:t>
            </a:r>
          </a:p>
          <a:p>
            <a:pPr marL="342900" indent="-342900" eaLnBrk="1" hangingPunct="1">
              <a:lnSpc>
                <a:spcPct val="75000"/>
              </a:lnSpc>
              <a:buFont typeface="Arial" pitchFamily="34" charset="0"/>
              <a:buChar char="•"/>
            </a:pPr>
            <a:endParaRPr lang="en-US" b="1" dirty="0" smtClean="0">
              <a:solidFill>
                <a:schemeClr val="bg1"/>
              </a:solidFill>
            </a:endParaRPr>
          </a:p>
          <a:p>
            <a:pPr eaLnBrk="1" hangingPunct="1">
              <a:lnSpc>
                <a:spcPct val="75000"/>
              </a:lnSpc>
            </a:pPr>
            <a:endParaRPr lang="en-US" b="1" dirty="0">
              <a:solidFill>
                <a:schemeClr val="bg1"/>
              </a:solidFill>
            </a:endParaRPr>
          </a:p>
        </p:txBody>
      </p:sp>
      <p:sp>
        <p:nvSpPr>
          <p:cNvPr id="3" name="Rechthoek 2"/>
          <p:cNvSpPr/>
          <p:nvPr/>
        </p:nvSpPr>
        <p:spPr>
          <a:xfrm>
            <a:off x="2329098" y="5464914"/>
            <a:ext cx="4485803" cy="523220"/>
          </a:xfrm>
          <a:prstGeom prst="rect">
            <a:avLst/>
          </a:prstGeom>
        </p:spPr>
        <p:txBody>
          <a:bodyPr wrap="square">
            <a:spAutoFit/>
          </a:bodyPr>
          <a:lstStyle/>
          <a:p>
            <a:r>
              <a:rPr lang="en-US" sz="2800" b="1" dirty="0" smtClean="0">
                <a:solidFill>
                  <a:schemeClr val="bg1"/>
                </a:solidFill>
              </a:rPr>
              <a:t>MEDIA = CHALLENGING</a:t>
            </a:r>
            <a:endParaRPr lang="en-US" sz="2800" dirty="0">
              <a:solidFill>
                <a:schemeClr val="bg1"/>
              </a:solidFill>
            </a:endParaRPr>
          </a:p>
        </p:txBody>
      </p:sp>
      <p:pic>
        <p:nvPicPr>
          <p:cNvPr id="8" name="Afbeelding 3" descr="V:\Media\Radio\RADIOLOGO'S\Stubru_rood 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1647" y="328608"/>
            <a:ext cx="173355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p:cNvSpPr/>
          <p:nvPr/>
        </p:nvSpPr>
        <p:spPr>
          <a:xfrm>
            <a:off x="1168399" y="2540068"/>
            <a:ext cx="6807200" cy="2062103"/>
          </a:xfrm>
          <a:prstGeom prst="rect">
            <a:avLst/>
          </a:prstGeom>
          <a:solidFill>
            <a:srgbClr val="FFFFFF">
              <a:alpha val="45882"/>
            </a:srgbClr>
          </a:solidFill>
        </p:spPr>
        <p:txBody>
          <a:bodyPr wrap="square" lIns="91440" tIns="45720" rIns="91440" bIns="45720">
            <a:spAutoFit/>
          </a:bodyPr>
          <a:lstStyle/>
          <a:p>
            <a:pPr algn="ctr"/>
            <a:r>
              <a:rPr lang="en-US" sz="3200" b="1" spc="50" dirty="0">
                <a:ln w="19050" cmpd="sng">
                  <a:solidFill>
                    <a:srgbClr val="820000"/>
                  </a:solidFill>
                  <a:prstDash val="solid"/>
                </a:ln>
                <a:solidFill>
                  <a:schemeClr val="accent6">
                    <a:tint val="1000"/>
                  </a:schemeClr>
                </a:solidFill>
                <a:effectLst/>
              </a:rPr>
              <a:t>Studio </a:t>
            </a:r>
            <a:r>
              <a:rPr lang="en-US" sz="3200" b="1" spc="50" dirty="0" err="1">
                <a:ln w="19050" cmpd="sng">
                  <a:solidFill>
                    <a:srgbClr val="820000"/>
                  </a:solidFill>
                  <a:prstDash val="solid"/>
                </a:ln>
                <a:solidFill>
                  <a:schemeClr val="accent6">
                    <a:tint val="1000"/>
                  </a:schemeClr>
                </a:solidFill>
                <a:effectLst/>
              </a:rPr>
              <a:t>Brussel</a:t>
            </a:r>
            <a:r>
              <a:rPr lang="en-US" sz="3200" b="1" spc="50" dirty="0">
                <a:ln w="19050" cmpd="sng">
                  <a:solidFill>
                    <a:srgbClr val="820000"/>
                  </a:solidFill>
                  <a:prstDash val="solid"/>
                </a:ln>
                <a:solidFill>
                  <a:schemeClr val="accent6">
                    <a:tint val="1000"/>
                  </a:schemeClr>
                </a:solidFill>
                <a:effectLst/>
              </a:rPr>
              <a:t> encourages an </a:t>
            </a:r>
            <a:r>
              <a:rPr lang="en-US" sz="3200" b="1" spc="50" dirty="0" smtClean="0">
                <a:ln w="19050" cmpd="sng">
                  <a:solidFill>
                    <a:srgbClr val="820000"/>
                  </a:solidFill>
                  <a:prstDash val="solid"/>
                </a:ln>
                <a:solidFill>
                  <a:schemeClr val="accent6">
                    <a:tint val="1000"/>
                  </a:schemeClr>
                </a:solidFill>
                <a:effectLst/>
              </a:rPr>
              <a:t>active </a:t>
            </a:r>
            <a:r>
              <a:rPr lang="en-US" sz="3200" b="1" spc="50" dirty="0">
                <a:ln w="19050" cmpd="sng">
                  <a:solidFill>
                    <a:srgbClr val="820000"/>
                  </a:solidFill>
                  <a:prstDash val="solid"/>
                </a:ln>
                <a:solidFill>
                  <a:schemeClr val="accent6">
                    <a:tint val="1000"/>
                  </a:schemeClr>
                </a:solidFill>
                <a:effectLst/>
              </a:rPr>
              <a:t>musical experience as the driving force of an adventurous and peculiar view of the world</a:t>
            </a:r>
            <a:endParaRPr lang="nl-NL" sz="3200" b="1" spc="50" dirty="0">
              <a:ln w="19050" cmpd="sng">
                <a:solidFill>
                  <a:srgbClr val="820000"/>
                </a:solidFill>
                <a:prstDash val="solid"/>
              </a:ln>
              <a:solidFill>
                <a:schemeClr val="accent6">
                  <a:tint val="1000"/>
                </a:schemeClr>
              </a:solidFill>
              <a:effectLst/>
            </a:endParaRPr>
          </a:p>
        </p:txBody>
      </p:sp>
    </p:spTree>
    <p:extLst>
      <p:ext uri="{BB962C8B-B14F-4D97-AF65-F5344CB8AC3E}">
        <p14:creationId xmlns:p14="http://schemas.microsoft.com/office/powerpoint/2010/main" val="7390557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40822" y="1361989"/>
            <a:ext cx="8374553" cy="1509799"/>
          </a:xfrm>
        </p:spPr>
        <p:txBody>
          <a:bodyPr>
            <a:normAutofit fontScale="92500" lnSpcReduction="20000"/>
          </a:bodyPr>
          <a:lstStyle/>
          <a:p>
            <a:pPr marL="0" indent="0">
              <a:buFont typeface="Wingdings" pitchFamily="2" charset="2"/>
              <a:buNone/>
              <a:defRPr/>
            </a:pPr>
            <a:r>
              <a:rPr lang="en-US" dirty="0" smtClean="0"/>
              <a:t>… </a:t>
            </a:r>
            <a:r>
              <a:rPr lang="en-US" dirty="0"/>
              <a:t>a very approachable and </a:t>
            </a:r>
            <a:r>
              <a:rPr lang="en-US" b="1" dirty="0"/>
              <a:t>young -join in- </a:t>
            </a:r>
            <a:r>
              <a:rPr lang="en-US" b="1" dirty="0" smtClean="0"/>
              <a:t>station</a:t>
            </a:r>
            <a:endParaRPr lang="nl-BE" b="1" dirty="0"/>
          </a:p>
          <a:p>
            <a:pPr marL="0" indent="0">
              <a:buFont typeface="Wingdings" pitchFamily="2" charset="2"/>
              <a:buNone/>
              <a:defRPr/>
            </a:pPr>
            <a:r>
              <a:rPr lang="en-US" dirty="0" smtClean="0"/>
              <a:t>… </a:t>
            </a:r>
            <a:r>
              <a:rPr lang="en-US" dirty="0"/>
              <a:t>relaxing </a:t>
            </a:r>
            <a:r>
              <a:rPr lang="en-US" b="1" dirty="0"/>
              <a:t>hit radio </a:t>
            </a:r>
            <a:r>
              <a:rPr lang="en-US" dirty="0"/>
              <a:t>that focuses attention on </a:t>
            </a:r>
            <a:r>
              <a:rPr lang="en-US" dirty="0" smtClean="0"/>
              <a:t>the listener and </a:t>
            </a:r>
            <a:r>
              <a:rPr lang="en-US" dirty="0"/>
              <a:t>his social environment with a relevant </a:t>
            </a:r>
            <a:r>
              <a:rPr lang="en-US" dirty="0" smtClean="0"/>
              <a:t>informative offer</a:t>
            </a:r>
            <a:endParaRPr lang="nl-BE" dirty="0" smtClean="0"/>
          </a:p>
        </p:txBody>
      </p:sp>
      <p:pic>
        <p:nvPicPr>
          <p:cNvPr id="15364" name="Afbeelding 3" descr="V:\Media\Radio\RADIOLOGO'S\mnm_blauwe baseline_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507" y="5913617"/>
            <a:ext cx="1106402" cy="76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pvossenaar\Desktop\Picture1.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69632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3" descr="V:\Media\Radio\RADIOLOGO'S\mnm_blauwe baseline_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199" y="601469"/>
            <a:ext cx="2219452" cy="15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p:cNvSpPr/>
          <p:nvPr/>
        </p:nvSpPr>
        <p:spPr>
          <a:xfrm>
            <a:off x="933383" y="2509857"/>
            <a:ext cx="8286750" cy="1815882"/>
          </a:xfrm>
          <a:prstGeom prst="rect">
            <a:avLst/>
          </a:prstGeom>
          <a:solidFill>
            <a:srgbClr val="FFFFFF">
              <a:alpha val="60000"/>
            </a:srgbClr>
          </a:solidFill>
        </p:spPr>
        <p:txBody>
          <a:bodyPr wrap="square" lIns="91440" tIns="45720" rIns="91440" bIns="45720">
            <a:spAutoFit/>
          </a:bodyPr>
          <a:lstStyle/>
          <a:p>
            <a:pPr algn="ctr"/>
            <a:r>
              <a:rPr lang="en-US" sz="2800" b="1" spc="50" dirty="0" smtClean="0">
                <a:ln w="9525" cmpd="sng">
                  <a:solidFill>
                    <a:schemeClr val="tx1"/>
                  </a:solidFill>
                  <a:prstDash val="solid"/>
                </a:ln>
                <a:solidFill>
                  <a:srgbClr val="002060"/>
                </a:solidFill>
                <a:effectLst/>
              </a:rPr>
              <a:t>Approachable </a:t>
            </a:r>
            <a:r>
              <a:rPr lang="en-US" sz="2800" b="1" spc="50" dirty="0">
                <a:ln w="9525" cmpd="sng">
                  <a:solidFill>
                    <a:schemeClr val="tx1"/>
                  </a:solidFill>
                  <a:prstDash val="solid"/>
                </a:ln>
                <a:solidFill>
                  <a:srgbClr val="002060"/>
                </a:solidFill>
                <a:effectLst/>
              </a:rPr>
              <a:t>and young </a:t>
            </a:r>
            <a:r>
              <a:rPr lang="en-US" sz="2800" b="1" spc="50" dirty="0" smtClean="0">
                <a:ln w="9525" cmpd="sng">
                  <a:solidFill>
                    <a:schemeClr val="tx1"/>
                  </a:solidFill>
                  <a:prstDash val="solid"/>
                </a:ln>
                <a:solidFill>
                  <a:srgbClr val="002060"/>
                </a:solidFill>
                <a:effectLst/>
              </a:rPr>
              <a:t>‘inclusive’ station</a:t>
            </a:r>
            <a:r>
              <a:rPr lang="en-US" sz="2800" b="1" spc="50" dirty="0">
                <a:ln w="9525" cmpd="sng">
                  <a:solidFill>
                    <a:schemeClr val="tx1"/>
                  </a:solidFill>
                  <a:prstDash val="solid"/>
                </a:ln>
                <a:solidFill>
                  <a:srgbClr val="002060"/>
                </a:solidFill>
                <a:effectLst/>
              </a:rPr>
              <a:t>. </a:t>
            </a:r>
            <a:endParaRPr lang="en-US" sz="2800" b="1" spc="50" dirty="0" smtClean="0">
              <a:ln w="9525" cmpd="sng">
                <a:solidFill>
                  <a:schemeClr val="tx1"/>
                </a:solidFill>
                <a:prstDash val="solid"/>
              </a:ln>
              <a:solidFill>
                <a:srgbClr val="002060"/>
              </a:solidFill>
              <a:effectLst/>
            </a:endParaRPr>
          </a:p>
          <a:p>
            <a:pPr algn="ctr"/>
            <a:r>
              <a:rPr lang="en-US" sz="2800" b="1" spc="50" dirty="0" smtClean="0">
                <a:ln w="9525" cmpd="sng">
                  <a:solidFill>
                    <a:schemeClr val="tx1"/>
                  </a:solidFill>
                  <a:prstDash val="solid"/>
                </a:ln>
                <a:solidFill>
                  <a:srgbClr val="002060"/>
                </a:solidFill>
                <a:effectLst/>
              </a:rPr>
              <a:t>Relaxing </a:t>
            </a:r>
            <a:r>
              <a:rPr lang="en-US" sz="2800" b="1" spc="50" dirty="0">
                <a:ln w="9525" cmpd="sng">
                  <a:solidFill>
                    <a:schemeClr val="tx1"/>
                  </a:solidFill>
                  <a:prstDash val="solid"/>
                </a:ln>
                <a:solidFill>
                  <a:srgbClr val="002060"/>
                </a:solidFill>
                <a:effectLst/>
              </a:rPr>
              <a:t>hit radio that focuses attention on the </a:t>
            </a:r>
            <a:r>
              <a:rPr lang="en-US" sz="2800" b="1" spc="50" dirty="0" smtClean="0">
                <a:ln w="9525" cmpd="sng">
                  <a:solidFill>
                    <a:schemeClr val="tx1"/>
                  </a:solidFill>
                  <a:prstDash val="solid"/>
                </a:ln>
                <a:solidFill>
                  <a:srgbClr val="002060"/>
                </a:solidFill>
                <a:effectLst/>
              </a:rPr>
              <a:t>listener </a:t>
            </a:r>
            <a:r>
              <a:rPr lang="en-US" sz="2800" b="1" spc="50" dirty="0">
                <a:ln w="9525" cmpd="sng">
                  <a:solidFill>
                    <a:schemeClr val="tx1"/>
                  </a:solidFill>
                  <a:prstDash val="solid"/>
                </a:ln>
                <a:solidFill>
                  <a:srgbClr val="002060"/>
                </a:solidFill>
                <a:effectLst/>
              </a:rPr>
              <a:t>and his social environment with a relevant </a:t>
            </a:r>
            <a:r>
              <a:rPr lang="en-US" sz="2800" b="1" spc="50" dirty="0" smtClean="0">
                <a:ln w="9525" cmpd="sng">
                  <a:solidFill>
                    <a:schemeClr val="tx1"/>
                  </a:solidFill>
                  <a:prstDash val="solid"/>
                </a:ln>
                <a:solidFill>
                  <a:srgbClr val="002060"/>
                </a:solidFill>
                <a:effectLst/>
              </a:rPr>
              <a:t>informative offer.</a:t>
            </a:r>
            <a:endParaRPr lang="nl-BE" sz="2800" b="1" spc="50" dirty="0">
              <a:ln w="9525" cmpd="sng">
                <a:solidFill>
                  <a:schemeClr val="tx1"/>
                </a:solidFill>
                <a:prstDash val="solid"/>
              </a:ln>
              <a:solidFill>
                <a:srgbClr val="002060"/>
              </a:solidFill>
              <a:effectLst/>
            </a:endParaRPr>
          </a:p>
        </p:txBody>
      </p:sp>
      <p:sp>
        <p:nvSpPr>
          <p:cNvPr id="9" name="Rechthoek 8"/>
          <p:cNvSpPr/>
          <p:nvPr/>
        </p:nvSpPr>
        <p:spPr>
          <a:xfrm>
            <a:off x="829901" y="328608"/>
            <a:ext cx="4016527" cy="2031325"/>
          </a:xfrm>
          <a:prstGeom prst="rect">
            <a:avLst/>
          </a:prstGeom>
        </p:spPr>
        <p:txBody>
          <a:bodyPr wrap="square">
            <a:spAutoFit/>
          </a:bodyPr>
          <a:lstStyle/>
          <a:p>
            <a:pPr marL="342900" indent="-342900" eaLnBrk="1" hangingPunct="1">
              <a:lnSpc>
                <a:spcPct val="75000"/>
              </a:lnSpc>
              <a:buFont typeface="Arial" pitchFamily="34" charset="0"/>
              <a:buChar char="•"/>
            </a:pPr>
            <a:endParaRPr lang="en-US" b="1" dirty="0" smtClean="0">
              <a:solidFill>
                <a:schemeClr val="bg1"/>
              </a:solidFill>
            </a:endParaRPr>
          </a:p>
          <a:p>
            <a:pPr marL="342900" indent="-342900" eaLnBrk="1" hangingPunct="1">
              <a:lnSpc>
                <a:spcPct val="75000"/>
              </a:lnSpc>
              <a:buFontTx/>
              <a:buChar char="-"/>
            </a:pPr>
            <a:r>
              <a:rPr lang="en-US" b="1" dirty="0" smtClean="0">
                <a:solidFill>
                  <a:schemeClr val="bg1"/>
                </a:solidFill>
              </a:rPr>
              <a:t>Concern</a:t>
            </a:r>
          </a:p>
          <a:p>
            <a:pPr marL="342900" indent="-342900" eaLnBrk="1" hangingPunct="1">
              <a:lnSpc>
                <a:spcPct val="75000"/>
              </a:lnSpc>
              <a:buFontTx/>
              <a:buChar char="-"/>
            </a:pPr>
            <a:r>
              <a:rPr lang="en-US" b="1" dirty="0" smtClean="0">
                <a:solidFill>
                  <a:schemeClr val="bg1"/>
                </a:solidFill>
              </a:rPr>
              <a:t>Safety and control </a:t>
            </a:r>
          </a:p>
          <a:p>
            <a:pPr marL="342900" indent="-342900" eaLnBrk="1" hangingPunct="1">
              <a:lnSpc>
                <a:spcPct val="75000"/>
              </a:lnSpc>
              <a:buFontTx/>
              <a:buChar char="-"/>
            </a:pPr>
            <a:r>
              <a:rPr lang="en-US" b="1" dirty="0" smtClean="0">
                <a:solidFill>
                  <a:schemeClr val="bg1"/>
                </a:solidFill>
              </a:rPr>
              <a:t>Peace of mind</a:t>
            </a:r>
          </a:p>
          <a:p>
            <a:pPr marL="342900" indent="-342900" eaLnBrk="1" hangingPunct="1">
              <a:lnSpc>
                <a:spcPct val="75000"/>
              </a:lnSpc>
              <a:buFontTx/>
              <a:buChar char="-"/>
            </a:pPr>
            <a:r>
              <a:rPr lang="en-US" b="1" dirty="0" smtClean="0">
                <a:solidFill>
                  <a:schemeClr val="bg1"/>
                </a:solidFill>
              </a:rPr>
              <a:t>Fitting in</a:t>
            </a:r>
          </a:p>
          <a:p>
            <a:pPr marL="342900" indent="-342900" eaLnBrk="1" hangingPunct="1">
              <a:lnSpc>
                <a:spcPct val="75000"/>
              </a:lnSpc>
              <a:buFontTx/>
              <a:buChar char="-"/>
            </a:pPr>
            <a:r>
              <a:rPr lang="en-US" b="1" dirty="0" smtClean="0">
                <a:solidFill>
                  <a:schemeClr val="bg1"/>
                </a:solidFill>
              </a:rPr>
              <a:t>Escape and relax</a:t>
            </a:r>
          </a:p>
          <a:p>
            <a:pPr marL="342900" indent="-342900" eaLnBrk="1" hangingPunct="1">
              <a:lnSpc>
                <a:spcPct val="75000"/>
              </a:lnSpc>
              <a:buFontTx/>
              <a:buChar char="-"/>
            </a:pPr>
            <a:endParaRPr lang="en-US" b="1" dirty="0">
              <a:solidFill>
                <a:schemeClr val="bg1"/>
              </a:solidFill>
            </a:endParaRPr>
          </a:p>
        </p:txBody>
      </p:sp>
      <p:sp>
        <p:nvSpPr>
          <p:cNvPr id="10" name="Rechthoek 9"/>
          <p:cNvSpPr/>
          <p:nvPr/>
        </p:nvSpPr>
        <p:spPr>
          <a:xfrm>
            <a:off x="2195855" y="4957157"/>
            <a:ext cx="7024278" cy="1384995"/>
          </a:xfrm>
          <a:prstGeom prst="rect">
            <a:avLst/>
          </a:prstGeom>
        </p:spPr>
        <p:txBody>
          <a:bodyPr wrap="square">
            <a:spAutoFit/>
          </a:bodyPr>
          <a:lstStyle/>
          <a:p>
            <a:r>
              <a:rPr lang="en-US" sz="2800" b="1" dirty="0" smtClean="0">
                <a:solidFill>
                  <a:schemeClr val="bg1"/>
                </a:solidFill>
              </a:rPr>
              <a:t>MEDIA = 	WELCOMING</a:t>
            </a:r>
            <a:br>
              <a:rPr lang="en-US" sz="2800" b="1" dirty="0" smtClean="0">
                <a:solidFill>
                  <a:schemeClr val="bg1"/>
                </a:solidFill>
              </a:rPr>
            </a:br>
            <a:r>
              <a:rPr lang="en-US" sz="2800" b="1" dirty="0" smtClean="0">
                <a:solidFill>
                  <a:schemeClr val="bg1"/>
                </a:solidFill>
              </a:rPr>
              <a:t>		REASSURING</a:t>
            </a:r>
            <a:br>
              <a:rPr lang="en-US" sz="2800" b="1" dirty="0" smtClean="0">
                <a:solidFill>
                  <a:schemeClr val="bg1"/>
                </a:solidFill>
              </a:rPr>
            </a:br>
            <a:r>
              <a:rPr lang="en-US" sz="2800" b="1" dirty="0" smtClean="0">
                <a:solidFill>
                  <a:schemeClr val="bg1"/>
                </a:solidFill>
              </a:rPr>
              <a:t>		RELAXING</a:t>
            </a:r>
            <a:endParaRPr lang="en-US" sz="2800" dirty="0">
              <a:solidFill>
                <a:schemeClr val="bg1"/>
              </a:solidFill>
            </a:endParaRPr>
          </a:p>
        </p:txBody>
      </p:sp>
    </p:spTree>
    <p:extLst>
      <p:ext uri="{BB962C8B-B14F-4D97-AF65-F5344CB8AC3E}">
        <p14:creationId xmlns:p14="http://schemas.microsoft.com/office/powerpoint/2010/main" val="129745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6194" name="Picture 2" descr="Sche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8" y="0"/>
            <a:ext cx="9628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Text Box 3"/>
          <p:cNvSpPr txBox="1">
            <a:spLocks noChangeArrowheads="1"/>
          </p:cNvSpPr>
          <p:nvPr/>
        </p:nvSpPr>
        <p:spPr bwMode="auto">
          <a:xfrm>
            <a:off x="2952750" y="2209800"/>
            <a:ext cx="3600450" cy="457200"/>
          </a:xfrm>
          <a:prstGeom prst="rect">
            <a:avLst/>
          </a:prstGeom>
          <a:noFill/>
          <a:ln>
            <a:noFill/>
          </a:ln>
          <a:effectLst/>
          <a:extLst>
            <a:ext uri="{909E8E84-426E-40DD-AFC4-6F175D3DCCD1}">
              <a14:hiddenFill xmlns:a14="http://schemas.microsoft.com/office/drawing/2010/main">
                <a:solidFill>
                  <a:srgbClr val="9EBF07"/>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nl-BE" sz="2400">
              <a:latin typeface="Times New Roman" pitchFamily="18" charset="0"/>
            </a:endParaRPr>
          </a:p>
        </p:txBody>
      </p:sp>
      <p:pic>
        <p:nvPicPr>
          <p:cNvPr id="136196" name="Picture 4" descr="IcoonAvontu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613" y="1720850"/>
            <a:ext cx="9906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5" descr="IcoonGeniet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0413" y="1720850"/>
            <a:ext cx="979487"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Picture 6" descr="IcoonHuiselij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3788" y="3689350"/>
            <a:ext cx="64611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9" name="Picture 7" descr="IcoonMeerwet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1875" y="3924300"/>
            <a:ext cx="7874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0" name="Picture 8" descr="IcoonPlezi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80088" y="841375"/>
            <a:ext cx="627062"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1" name="Picture 9" descr="IcoonVertrouw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6688" y="5610225"/>
            <a:ext cx="9017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2" name="Picture 10"/>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0300" y="846138"/>
            <a:ext cx="1755775" cy="124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203" name="Picture 11"/>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3375" y="1790700"/>
            <a:ext cx="1611313"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204" name="Picture 12"/>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94275" y="3155950"/>
            <a:ext cx="2252663" cy="159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205" name="Picture 13"/>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5363" y="4957763"/>
            <a:ext cx="1679575"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206" name="Picture 14"/>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6913" y="3619500"/>
            <a:ext cx="2024062"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207" name="Picture 15"/>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6600" y="1631950"/>
            <a:ext cx="1547813" cy="110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208" name="Text Box 16"/>
          <p:cNvSpPr txBox="1">
            <a:spLocks noChangeArrowheads="1"/>
          </p:cNvSpPr>
          <p:nvPr/>
        </p:nvSpPr>
        <p:spPr bwMode="auto">
          <a:xfrm>
            <a:off x="4022725" y="1166813"/>
            <a:ext cx="103028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nl-BE" b="1" dirty="0">
                <a:solidFill>
                  <a:schemeClr val="bg1"/>
                </a:solidFill>
                <a:latin typeface="Arial Black" pitchFamily="34" charset="0"/>
              </a:rPr>
              <a:t>plezier</a:t>
            </a:r>
            <a:br>
              <a:rPr lang="nl-BE" b="1" dirty="0">
                <a:solidFill>
                  <a:schemeClr val="bg1"/>
                </a:solidFill>
                <a:latin typeface="Arial Black" pitchFamily="34" charset="0"/>
              </a:rPr>
            </a:br>
            <a:endParaRPr lang="nl-BE" b="1" dirty="0">
              <a:solidFill>
                <a:schemeClr val="bg1"/>
              </a:solidFill>
              <a:latin typeface="Arial Black" pitchFamily="34" charset="0"/>
            </a:endParaRPr>
          </a:p>
        </p:txBody>
      </p:sp>
      <p:sp>
        <p:nvSpPr>
          <p:cNvPr id="136209" name="Text Box 17"/>
          <p:cNvSpPr txBox="1">
            <a:spLocks noChangeArrowheads="1"/>
          </p:cNvSpPr>
          <p:nvPr/>
        </p:nvSpPr>
        <p:spPr bwMode="auto">
          <a:xfrm>
            <a:off x="5594350" y="1992313"/>
            <a:ext cx="128905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nl-BE" b="1">
                <a:solidFill>
                  <a:schemeClr val="bg1"/>
                </a:solidFill>
                <a:latin typeface="Arial Black" pitchFamily="34" charset="0"/>
              </a:rPr>
              <a:t>genieten</a:t>
            </a:r>
            <a:br>
              <a:rPr lang="nl-BE" b="1">
                <a:solidFill>
                  <a:schemeClr val="bg1"/>
                </a:solidFill>
                <a:latin typeface="Arial Black" pitchFamily="34" charset="0"/>
              </a:rPr>
            </a:br>
            <a:endParaRPr lang="nl-BE" b="1">
              <a:solidFill>
                <a:schemeClr val="bg1"/>
              </a:solidFill>
              <a:latin typeface="Arial Black" pitchFamily="34" charset="0"/>
            </a:endParaRPr>
          </a:p>
        </p:txBody>
      </p:sp>
      <p:sp>
        <p:nvSpPr>
          <p:cNvPr id="136210" name="Text Box 18"/>
          <p:cNvSpPr txBox="1">
            <a:spLocks noChangeArrowheads="1"/>
          </p:cNvSpPr>
          <p:nvPr/>
        </p:nvSpPr>
        <p:spPr bwMode="auto">
          <a:xfrm>
            <a:off x="5230813" y="3590925"/>
            <a:ext cx="178752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nl-BE" b="1">
                <a:solidFill>
                  <a:schemeClr val="bg1"/>
                </a:solidFill>
                <a:latin typeface="Arial Black" pitchFamily="34" charset="0"/>
              </a:rPr>
              <a:t>huiselijkheid</a:t>
            </a:r>
            <a:br>
              <a:rPr lang="nl-BE" b="1">
                <a:solidFill>
                  <a:schemeClr val="bg1"/>
                </a:solidFill>
                <a:latin typeface="Arial Black" pitchFamily="34" charset="0"/>
              </a:rPr>
            </a:br>
            <a:endParaRPr lang="nl-BE" b="1">
              <a:solidFill>
                <a:schemeClr val="bg1"/>
              </a:solidFill>
              <a:latin typeface="Arial Black" pitchFamily="34" charset="0"/>
            </a:endParaRPr>
          </a:p>
        </p:txBody>
      </p:sp>
      <p:sp>
        <p:nvSpPr>
          <p:cNvPr id="136211" name="Text Box 19"/>
          <p:cNvSpPr txBox="1">
            <a:spLocks noChangeArrowheads="1"/>
          </p:cNvSpPr>
          <p:nvPr/>
        </p:nvSpPr>
        <p:spPr bwMode="auto">
          <a:xfrm>
            <a:off x="4872038" y="5256213"/>
            <a:ext cx="162877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nl-BE" b="1">
                <a:solidFill>
                  <a:schemeClr val="bg1"/>
                </a:solidFill>
                <a:latin typeface="Arial Black" pitchFamily="34" charset="0"/>
              </a:rPr>
              <a:t>vertrouwen</a:t>
            </a:r>
            <a:br>
              <a:rPr lang="nl-BE" b="1">
                <a:solidFill>
                  <a:schemeClr val="bg1"/>
                </a:solidFill>
                <a:latin typeface="Arial Black" pitchFamily="34" charset="0"/>
              </a:rPr>
            </a:br>
            <a:endParaRPr lang="nl-BE" b="1">
              <a:solidFill>
                <a:schemeClr val="bg1"/>
              </a:solidFill>
              <a:latin typeface="Arial Black" pitchFamily="34" charset="0"/>
            </a:endParaRPr>
          </a:p>
        </p:txBody>
      </p:sp>
      <p:sp>
        <p:nvSpPr>
          <p:cNvPr id="136212" name="Text Box 20"/>
          <p:cNvSpPr txBox="1">
            <a:spLocks noChangeArrowheads="1"/>
          </p:cNvSpPr>
          <p:nvPr/>
        </p:nvSpPr>
        <p:spPr bwMode="auto">
          <a:xfrm>
            <a:off x="2155825" y="1889125"/>
            <a:ext cx="12890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nl-BE" b="1">
                <a:solidFill>
                  <a:schemeClr val="bg1"/>
                </a:solidFill>
                <a:latin typeface="Arial Black" pitchFamily="34" charset="0"/>
              </a:rPr>
              <a:t>avontuur</a:t>
            </a:r>
            <a:br>
              <a:rPr lang="nl-BE" b="1">
                <a:solidFill>
                  <a:schemeClr val="bg1"/>
                </a:solidFill>
                <a:latin typeface="Arial Black" pitchFamily="34" charset="0"/>
              </a:rPr>
            </a:br>
            <a:endParaRPr lang="nl-BE" sz="1400" i="1">
              <a:solidFill>
                <a:schemeClr val="bg1"/>
              </a:solidFill>
              <a:latin typeface="Arial Black" pitchFamily="34" charset="0"/>
            </a:endParaRPr>
          </a:p>
        </p:txBody>
      </p:sp>
      <p:sp>
        <p:nvSpPr>
          <p:cNvPr id="136216" name="Oval 24"/>
          <p:cNvSpPr>
            <a:spLocks noChangeArrowheads="1"/>
          </p:cNvSpPr>
          <p:nvPr/>
        </p:nvSpPr>
        <p:spPr bwMode="auto">
          <a:xfrm>
            <a:off x="0" y="868363"/>
            <a:ext cx="4892675" cy="2560637"/>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EBF07"/>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p>
        </p:txBody>
      </p:sp>
      <p:sp>
        <p:nvSpPr>
          <p:cNvPr id="136217" name="Oval 25"/>
          <p:cNvSpPr>
            <a:spLocks noChangeArrowheads="1"/>
          </p:cNvSpPr>
          <p:nvPr/>
        </p:nvSpPr>
        <p:spPr bwMode="auto">
          <a:xfrm rot="-2764563">
            <a:off x="2656681" y="1866106"/>
            <a:ext cx="6169026" cy="2382838"/>
          </a:xfrm>
          <a:prstGeom prst="ellipse">
            <a:avLst/>
          </a:prstGeom>
          <a:noFill/>
          <a:ln w="9525">
            <a:solidFill>
              <a:srgbClr val="339966"/>
            </a:solidFill>
            <a:round/>
            <a:headEnd/>
            <a:tailEnd/>
          </a:ln>
          <a:effectLst/>
          <a:extLst>
            <a:ext uri="{909E8E84-426E-40DD-AFC4-6F175D3DCCD1}">
              <a14:hiddenFill xmlns:a14="http://schemas.microsoft.com/office/drawing/2010/main">
                <a:solidFill>
                  <a:srgbClr val="9EBF07"/>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p>
        </p:txBody>
      </p:sp>
      <p:sp>
        <p:nvSpPr>
          <p:cNvPr id="136218" name="Oval 26"/>
          <p:cNvSpPr>
            <a:spLocks noChangeArrowheads="1"/>
          </p:cNvSpPr>
          <p:nvPr/>
        </p:nvSpPr>
        <p:spPr bwMode="auto">
          <a:xfrm>
            <a:off x="2446338" y="2408238"/>
            <a:ext cx="6373812" cy="4189412"/>
          </a:xfrm>
          <a:prstGeom prst="ellipse">
            <a:avLst/>
          </a:prstGeom>
          <a:noFill/>
          <a:ln w="9525">
            <a:solidFill>
              <a:srgbClr val="FF6600"/>
            </a:solidFill>
            <a:round/>
            <a:headEnd/>
            <a:tailEnd/>
          </a:ln>
          <a:effectLst/>
          <a:extLst>
            <a:ext uri="{909E8E84-426E-40DD-AFC4-6F175D3DCCD1}">
              <a14:hiddenFill xmlns:a14="http://schemas.microsoft.com/office/drawing/2010/main">
                <a:solidFill>
                  <a:srgbClr val="9EBF07"/>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p>
        </p:txBody>
      </p:sp>
      <p:sp>
        <p:nvSpPr>
          <p:cNvPr id="136219" name="Oval 27"/>
          <p:cNvSpPr>
            <a:spLocks noChangeArrowheads="1"/>
          </p:cNvSpPr>
          <p:nvPr/>
        </p:nvSpPr>
        <p:spPr bwMode="auto">
          <a:xfrm>
            <a:off x="376238" y="2644775"/>
            <a:ext cx="5403850" cy="2611438"/>
          </a:xfrm>
          <a:prstGeom prst="ellipse">
            <a:avLst/>
          </a:prstGeom>
          <a:noFill/>
          <a:ln w="9525">
            <a:solidFill>
              <a:schemeClr val="tx2"/>
            </a:solidFill>
            <a:round/>
            <a:headEnd/>
            <a:tailEnd/>
          </a:ln>
          <a:effectLst/>
          <a:extLst>
            <a:ext uri="{909E8E84-426E-40DD-AFC4-6F175D3DCCD1}">
              <a14:hiddenFill xmlns:a14="http://schemas.microsoft.com/office/drawing/2010/main">
                <a:solidFill>
                  <a:srgbClr val="9EBF07"/>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p>
        </p:txBody>
      </p:sp>
      <p:sp>
        <p:nvSpPr>
          <p:cNvPr id="136220" name="Oval 28"/>
          <p:cNvSpPr>
            <a:spLocks noChangeArrowheads="1"/>
          </p:cNvSpPr>
          <p:nvPr/>
        </p:nvSpPr>
        <p:spPr bwMode="auto">
          <a:xfrm>
            <a:off x="836613" y="4916488"/>
            <a:ext cx="2959100" cy="1233487"/>
          </a:xfrm>
          <a:prstGeom prst="ellipse">
            <a:avLst/>
          </a:prstGeom>
          <a:noFill/>
          <a:ln w="9525">
            <a:solidFill>
              <a:srgbClr val="0000FF"/>
            </a:solidFill>
            <a:round/>
            <a:headEnd/>
            <a:tailEnd/>
          </a:ln>
          <a:effectLst/>
          <a:extLst>
            <a:ext uri="{909E8E84-426E-40DD-AFC4-6F175D3DCCD1}">
              <a14:hiddenFill xmlns:a14="http://schemas.microsoft.com/office/drawing/2010/main">
                <a:solidFill>
                  <a:srgbClr val="9EBF07"/>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p>
        </p:txBody>
      </p:sp>
      <p:sp>
        <p:nvSpPr>
          <p:cNvPr id="136223" name="Text Box 32"/>
          <p:cNvSpPr txBox="1">
            <a:spLocks noChangeArrowheads="1"/>
          </p:cNvSpPr>
          <p:nvPr/>
        </p:nvSpPr>
        <p:spPr bwMode="auto">
          <a:xfrm>
            <a:off x="2112963" y="4033838"/>
            <a:ext cx="16827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nl-BE" b="1">
                <a:solidFill>
                  <a:schemeClr val="bg1"/>
                </a:solidFill>
                <a:latin typeface="Arial Black" pitchFamily="34" charset="0"/>
              </a:rPr>
              <a:t>meer weten</a:t>
            </a:r>
            <a:br>
              <a:rPr lang="nl-BE" b="1">
                <a:solidFill>
                  <a:schemeClr val="bg1"/>
                </a:solidFill>
                <a:latin typeface="Arial Black" pitchFamily="34" charset="0"/>
              </a:rPr>
            </a:br>
            <a:endParaRPr lang="nl-BE" b="1">
              <a:solidFill>
                <a:schemeClr val="bg1"/>
              </a:solidFill>
              <a:latin typeface="Arial Black" pitchFamily="34" charset="0"/>
            </a:endParaRPr>
          </a:p>
        </p:txBody>
      </p:sp>
      <p:pic>
        <p:nvPicPr>
          <p:cNvPr id="136214" name="Picture 22"/>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ltGray">
          <a:xfrm>
            <a:off x="6592888" y="4637088"/>
            <a:ext cx="1624012"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15" name="Picture 2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50963" y="3548063"/>
            <a:ext cx="6286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21" name="Picture 29" descr="home">
            <a:hlinkClick r:id="rId18"/>
          </p:cNvPr>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9613" y="5084763"/>
            <a:ext cx="5524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22" name="Picture 31" descr="splash-logo-stubru"/>
          <p:cNvPicPr>
            <a:picLocks noChangeAspect="1" noChangeArrowheads="1"/>
          </p:cNvPicPr>
          <p:nvPr/>
        </p:nvPicPr>
        <p:blipFill>
          <a:blip r:embed="rId20">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28638" y="1912938"/>
            <a:ext cx="1006475"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24" name="Picture 3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46650" y="2468563"/>
            <a:ext cx="1298575" cy="68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5887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6" name="Rectangle 72"/>
          <p:cNvSpPr>
            <a:spLocks noChangeArrowheads="1"/>
          </p:cNvSpPr>
          <p:nvPr/>
        </p:nvSpPr>
        <p:spPr bwMode="blackWhite">
          <a:xfrm>
            <a:off x="359686" y="1468256"/>
            <a:ext cx="5975800" cy="432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110000"/>
              </a:lnSpc>
              <a:spcBef>
                <a:spcPct val="45000"/>
              </a:spcBef>
              <a:buClr>
                <a:srgbClr val="9EBF07"/>
              </a:buClr>
              <a:buSzPct val="110000"/>
              <a:tabLst>
                <a:tab pos="474663" algn="r"/>
                <a:tab pos="762000" algn="l"/>
              </a:tabLst>
            </a:pPr>
            <a:r>
              <a:rPr lang="en-US" sz="2800" b="1" dirty="0" smtClean="0">
                <a:solidFill>
                  <a:schemeClr val="accent5"/>
                </a:solidFill>
              </a:rPr>
              <a:t>	1	</a:t>
            </a:r>
            <a:r>
              <a:rPr lang="en-US" sz="2800" b="1" dirty="0">
                <a:solidFill>
                  <a:schemeClr val="accent5"/>
                </a:solidFill>
              </a:rPr>
              <a:t>Radio in Belgium</a:t>
            </a:r>
          </a:p>
          <a:p>
            <a:pPr eaLnBrk="1" hangingPunct="1">
              <a:lnSpc>
                <a:spcPct val="110000"/>
              </a:lnSpc>
              <a:spcBef>
                <a:spcPct val="45000"/>
              </a:spcBef>
              <a:buClr>
                <a:srgbClr val="9EBF07"/>
              </a:buClr>
              <a:buSzPct val="110000"/>
              <a:tabLst>
                <a:tab pos="474663" algn="r"/>
                <a:tab pos="762000" algn="l"/>
              </a:tabLst>
            </a:pPr>
            <a:r>
              <a:rPr lang="en-US" sz="2800" b="1" dirty="0" smtClean="0">
                <a:solidFill>
                  <a:schemeClr val="accent5"/>
                </a:solidFill>
              </a:rPr>
              <a:t>	2	</a:t>
            </a:r>
            <a:r>
              <a:rPr lang="en-US" sz="2800" b="1" dirty="0">
                <a:solidFill>
                  <a:schemeClr val="accent5"/>
                </a:solidFill>
              </a:rPr>
              <a:t>VRT Radio Brands</a:t>
            </a:r>
          </a:p>
          <a:p>
            <a:pPr eaLnBrk="1" hangingPunct="1">
              <a:lnSpc>
                <a:spcPct val="110000"/>
              </a:lnSpc>
              <a:spcBef>
                <a:spcPct val="45000"/>
              </a:spcBef>
              <a:buClr>
                <a:srgbClr val="9EBF07"/>
              </a:buClr>
              <a:buSzPct val="110000"/>
              <a:buFont typeface="Wingdings" charset="2"/>
              <a:buNone/>
              <a:tabLst>
                <a:tab pos="474663" algn="r"/>
                <a:tab pos="762000" algn="l"/>
              </a:tabLst>
            </a:pPr>
            <a:r>
              <a:rPr lang="en-US" sz="2800" b="1" dirty="0">
                <a:solidFill>
                  <a:schemeClr val="accent5"/>
                </a:solidFill>
              </a:rPr>
              <a:t>	</a:t>
            </a:r>
            <a:r>
              <a:rPr lang="en-US" sz="2800" b="1" dirty="0" smtClean="0">
                <a:solidFill>
                  <a:schemeClr val="accent5"/>
                </a:solidFill>
              </a:rPr>
              <a:t>3</a:t>
            </a:r>
            <a:r>
              <a:rPr lang="en-US" sz="2800" b="1" dirty="0">
                <a:solidFill>
                  <a:schemeClr val="accent5"/>
                </a:solidFill>
              </a:rPr>
              <a:t>	Reaching a young </a:t>
            </a:r>
            <a:r>
              <a:rPr lang="en-US" sz="2800" b="1" dirty="0" smtClean="0">
                <a:solidFill>
                  <a:schemeClr val="accent5"/>
                </a:solidFill>
              </a:rPr>
              <a:t>audience</a:t>
            </a:r>
          </a:p>
          <a:p>
            <a:pPr marL="1371600" lvl="2" indent="-457200" eaLnBrk="1" hangingPunct="1">
              <a:lnSpc>
                <a:spcPct val="110000"/>
              </a:lnSpc>
              <a:spcBef>
                <a:spcPct val="45000"/>
              </a:spcBef>
              <a:buClr>
                <a:srgbClr val="9EBF07"/>
              </a:buClr>
              <a:buSzPct val="110000"/>
              <a:buFont typeface="Arial" pitchFamily="34" charset="0"/>
              <a:buChar char="•"/>
              <a:tabLst>
                <a:tab pos="474663" algn="r"/>
                <a:tab pos="762000" algn="l"/>
              </a:tabLst>
            </a:pPr>
            <a:r>
              <a:rPr lang="en-US" sz="2000" b="1" dirty="0" smtClean="0">
                <a:solidFill>
                  <a:schemeClr val="accent5"/>
                </a:solidFill>
              </a:rPr>
              <a:t>Common </a:t>
            </a:r>
            <a:r>
              <a:rPr lang="en-US" sz="2000" b="1" dirty="0">
                <a:solidFill>
                  <a:schemeClr val="accent5"/>
                </a:solidFill>
              </a:rPr>
              <a:t>grounds</a:t>
            </a:r>
          </a:p>
          <a:p>
            <a:pPr marL="1371600" lvl="2" indent="-457200" eaLnBrk="1" hangingPunct="1">
              <a:lnSpc>
                <a:spcPct val="110000"/>
              </a:lnSpc>
              <a:spcBef>
                <a:spcPct val="45000"/>
              </a:spcBef>
              <a:buClr>
                <a:srgbClr val="9EBF07"/>
              </a:buClr>
              <a:buSzPct val="110000"/>
              <a:buFont typeface="Arial" pitchFamily="34" charset="0"/>
              <a:buChar char="•"/>
              <a:tabLst>
                <a:tab pos="474663" algn="r"/>
                <a:tab pos="762000" algn="l"/>
              </a:tabLst>
            </a:pPr>
            <a:r>
              <a:rPr lang="en-US" sz="2000" b="1" dirty="0">
                <a:solidFill>
                  <a:schemeClr val="accent5"/>
                </a:solidFill>
              </a:rPr>
              <a:t>Differences</a:t>
            </a:r>
          </a:p>
          <a:p>
            <a:pPr eaLnBrk="1" hangingPunct="1">
              <a:lnSpc>
                <a:spcPct val="110000"/>
              </a:lnSpc>
              <a:spcBef>
                <a:spcPct val="45000"/>
              </a:spcBef>
              <a:buClr>
                <a:srgbClr val="9EBF07"/>
              </a:buClr>
              <a:buSzPct val="110000"/>
              <a:buFont typeface="Wingdings" charset="2"/>
              <a:buNone/>
              <a:tabLst>
                <a:tab pos="474663" algn="r"/>
                <a:tab pos="762000" algn="l"/>
              </a:tabLst>
            </a:pPr>
            <a:r>
              <a:rPr lang="en-US" sz="2800" b="1" dirty="0">
                <a:solidFill>
                  <a:schemeClr val="accent5"/>
                </a:solidFill>
              </a:rPr>
              <a:t>	4	</a:t>
            </a:r>
            <a:r>
              <a:rPr lang="en-US" sz="2800" b="1" dirty="0" smtClean="0">
                <a:solidFill>
                  <a:schemeClr val="accent5"/>
                </a:solidFill>
              </a:rPr>
              <a:t>Brand positioning</a:t>
            </a:r>
            <a:endParaRPr lang="en-US" sz="2800" b="1" dirty="0">
              <a:solidFill>
                <a:schemeClr val="accent5"/>
              </a:solidFill>
            </a:endParaRPr>
          </a:p>
          <a:p>
            <a:pPr eaLnBrk="1" hangingPunct="1">
              <a:lnSpc>
                <a:spcPct val="110000"/>
              </a:lnSpc>
              <a:spcBef>
                <a:spcPct val="45000"/>
              </a:spcBef>
              <a:buClr>
                <a:srgbClr val="9EBF07"/>
              </a:buClr>
              <a:buSzPct val="110000"/>
              <a:tabLst>
                <a:tab pos="474663" algn="r"/>
                <a:tab pos="762000" algn="l"/>
              </a:tabLst>
            </a:pPr>
            <a:r>
              <a:rPr lang="en-US" sz="2800" b="1" dirty="0">
                <a:solidFill>
                  <a:schemeClr val="accent5"/>
                </a:solidFill>
              </a:rPr>
              <a:t>	</a:t>
            </a:r>
            <a:r>
              <a:rPr lang="en-US" sz="2800" b="1" dirty="0" smtClean="0">
                <a:solidFill>
                  <a:schemeClr val="accent5"/>
                </a:solidFill>
              </a:rPr>
              <a:t>5</a:t>
            </a:r>
            <a:r>
              <a:rPr lang="en-US" sz="2800" b="1" dirty="0">
                <a:solidFill>
                  <a:schemeClr val="accent5"/>
                </a:solidFill>
              </a:rPr>
              <a:t>	Future listeners: Radio +</a:t>
            </a:r>
          </a:p>
          <a:p>
            <a:pPr eaLnBrk="1" hangingPunct="1">
              <a:lnSpc>
                <a:spcPct val="110000"/>
              </a:lnSpc>
              <a:spcBef>
                <a:spcPct val="45000"/>
              </a:spcBef>
              <a:buClr>
                <a:srgbClr val="9EBF07"/>
              </a:buClr>
              <a:buSzPct val="110000"/>
              <a:buFont typeface="Wingdings" charset="2"/>
              <a:buNone/>
              <a:tabLst>
                <a:tab pos="474663" algn="r"/>
                <a:tab pos="762000" algn="l"/>
              </a:tabLst>
            </a:pPr>
            <a:endParaRPr lang="en-US" sz="2800" b="1" dirty="0">
              <a:solidFill>
                <a:schemeClr val="accent5"/>
              </a:solidFill>
            </a:endParaRPr>
          </a:p>
        </p:txBody>
      </p:sp>
      <p:sp>
        <p:nvSpPr>
          <p:cNvPr id="6217" name="Rectangle 73"/>
          <p:cNvSpPr>
            <a:spLocks noChangeArrowheads="1"/>
          </p:cNvSpPr>
          <p:nvPr/>
        </p:nvSpPr>
        <p:spPr bwMode="invGray">
          <a:xfrm>
            <a:off x="1060700" y="1308477"/>
            <a:ext cx="45719" cy="4656894"/>
          </a:xfrm>
          <a:prstGeom prst="rect">
            <a:avLst/>
          </a:prstGeom>
          <a:gradFill rotWithShape="0">
            <a:gsLst>
              <a:gs pos="0">
                <a:srgbClr val="EBEAE5"/>
              </a:gs>
              <a:gs pos="50000">
                <a:schemeClr val="bg2"/>
              </a:gs>
              <a:gs pos="100000">
                <a:srgbClr val="EBEAE5"/>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a:p>
        </p:txBody>
      </p:sp>
      <p:sp>
        <p:nvSpPr>
          <p:cNvPr id="6220" name="Rectangle 76"/>
          <p:cNvSpPr>
            <a:spLocks noGrp="1" noChangeArrowheads="1"/>
          </p:cNvSpPr>
          <p:nvPr>
            <p:ph type="title"/>
          </p:nvPr>
        </p:nvSpPr>
        <p:spPr/>
        <p:txBody>
          <a:bodyPr/>
          <a:lstStyle/>
          <a:p>
            <a:r>
              <a:rPr lang="en-US" dirty="0" smtClean="0"/>
              <a:t>VRT and young listeners</a:t>
            </a:r>
            <a:endParaRPr lang="en-US" dirty="0"/>
          </a:p>
        </p:txBody>
      </p:sp>
      <p:pic>
        <p:nvPicPr>
          <p:cNvPr id="6228"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628" y="1669594"/>
            <a:ext cx="2633662" cy="3532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54940" y="242357"/>
            <a:ext cx="8267700" cy="405239"/>
          </a:xfrm>
          <a:prstGeom prst="rect">
            <a:avLst/>
          </a:prstGeom>
          <a:noFill/>
          <a:ln>
            <a:noFill/>
          </a:ln>
          <a:effectLst/>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anchor="ctr" anchorCtr="0" compatLnSpc="1">
            <a:prstTxWarp prst="textNoShape">
              <a:avLst/>
            </a:prstTxWarp>
          </a:bodyPr>
          <a:lstStyle/>
          <a:p>
            <a:pPr eaLnBrk="1" hangingPunct="1">
              <a:lnSpc>
                <a:spcPct val="75000"/>
              </a:lnSpc>
            </a:pPr>
            <a:r>
              <a:rPr lang="en-US" sz="2600" dirty="0" smtClean="0">
                <a:latin typeface="+mj-lt"/>
                <a:ea typeface="+mj-ea"/>
                <a:cs typeface="+mj-cs"/>
              </a:rPr>
              <a:t>4. Brand Positioning: News Bulletins</a:t>
            </a:r>
            <a:endParaRPr lang="en-US" sz="2600" dirty="0">
              <a:latin typeface="+mj-lt"/>
              <a:ea typeface="+mj-ea"/>
              <a:cs typeface="+mj-cs"/>
            </a:endParaRPr>
          </a:p>
        </p:txBody>
      </p:sp>
      <p:sp>
        <p:nvSpPr>
          <p:cNvPr id="2" name="Rechthoek 1"/>
          <p:cNvSpPr/>
          <p:nvPr/>
        </p:nvSpPr>
        <p:spPr>
          <a:xfrm>
            <a:off x="1663711" y="937500"/>
            <a:ext cx="5830442" cy="584775"/>
          </a:xfrm>
          <a:prstGeom prst="rect">
            <a:avLst/>
          </a:prstGeom>
        </p:spPr>
        <p:txBody>
          <a:bodyPr wrap="none">
            <a:spAutoFit/>
          </a:bodyPr>
          <a:lstStyle/>
          <a:p>
            <a:r>
              <a:rPr lang="en-US" sz="3200" b="1" dirty="0" smtClean="0">
                <a:solidFill>
                  <a:srgbClr val="575757"/>
                </a:solidFill>
              </a:rPr>
              <a:t>News and informative needs</a:t>
            </a:r>
            <a:endParaRPr lang="en-US" sz="3200" b="1" dirty="0">
              <a:solidFill>
                <a:srgbClr val="575757"/>
              </a:solidFill>
            </a:endParaRPr>
          </a:p>
        </p:txBody>
      </p:sp>
      <p:pic>
        <p:nvPicPr>
          <p:cNvPr id="9" name="Afbeelding 3" descr="V:\Media\Radio\RADIOLOGO'S\Stubru_rood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711" y="1787879"/>
            <a:ext cx="1853682" cy="1145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el 11"/>
          <p:cNvGraphicFramePr>
            <a:graphicFrameLocks noGrp="1"/>
          </p:cNvGraphicFramePr>
          <p:nvPr>
            <p:extLst>
              <p:ext uri="{D42A27DB-BD31-4B8C-83A1-F6EECF244321}">
                <p14:modId xmlns:p14="http://schemas.microsoft.com/office/powerpoint/2010/main" val="2531858663"/>
              </p:ext>
            </p:extLst>
          </p:nvPr>
        </p:nvGraphicFramePr>
        <p:xfrm>
          <a:off x="1092200" y="3307686"/>
          <a:ext cx="7279643" cy="2194560"/>
        </p:xfrm>
        <a:graphic>
          <a:graphicData uri="http://schemas.openxmlformats.org/drawingml/2006/table">
            <a:tbl>
              <a:tblPr firstRow="1" bandRow="1">
                <a:tableStyleId>{2D5ABB26-0587-4C30-8999-92F81FD0307C}</a:tableStyleId>
              </a:tblPr>
              <a:tblGrid>
                <a:gridCol w="3298194"/>
                <a:gridCol w="993598"/>
                <a:gridCol w="2987851"/>
              </a:tblGrid>
              <a:tr h="370840">
                <a:tc>
                  <a:txBody>
                    <a:bodyPr/>
                    <a:lstStyle/>
                    <a:p>
                      <a:r>
                        <a:rPr lang="en-US" sz="2400" dirty="0" smtClean="0">
                          <a:solidFill>
                            <a:srgbClr val="575757"/>
                          </a:solidFill>
                        </a:rPr>
                        <a:t>Can raise questions</a:t>
                      </a:r>
                      <a:endParaRPr lang="en-US" sz="2400" dirty="0">
                        <a:solidFill>
                          <a:srgbClr val="575757"/>
                        </a:solidFill>
                      </a:endParaRPr>
                    </a:p>
                  </a:txBody>
                  <a:tcPr/>
                </a:tc>
                <a:tc>
                  <a:txBody>
                    <a:bodyPr/>
                    <a:lstStyle/>
                    <a:p>
                      <a:endParaRPr lang="en-US" sz="2400" dirty="0">
                        <a:solidFill>
                          <a:srgbClr val="575757"/>
                        </a:solidFill>
                      </a:endParaRPr>
                    </a:p>
                  </a:txBody>
                  <a:tcPr/>
                </a:tc>
                <a:tc>
                  <a:txBody>
                    <a:bodyPr/>
                    <a:lstStyle/>
                    <a:p>
                      <a:r>
                        <a:rPr lang="en-US" sz="2400" dirty="0" smtClean="0">
                          <a:solidFill>
                            <a:srgbClr val="575757"/>
                          </a:solidFill>
                        </a:rPr>
                        <a:t>Brings answers</a:t>
                      </a:r>
                      <a:endParaRPr lang="en-US" sz="2400" dirty="0">
                        <a:solidFill>
                          <a:srgbClr val="575757"/>
                        </a:solidFill>
                      </a:endParaRPr>
                    </a:p>
                  </a:txBody>
                  <a:tcPr/>
                </a:tc>
              </a:tr>
              <a:tr h="370840">
                <a:tc>
                  <a:txBody>
                    <a:bodyPr/>
                    <a:lstStyle/>
                    <a:p>
                      <a:r>
                        <a:rPr lang="en-US" sz="2400" dirty="0" smtClean="0">
                          <a:solidFill>
                            <a:srgbClr val="575757"/>
                          </a:solidFill>
                        </a:rPr>
                        <a:t>Stimulates</a:t>
                      </a:r>
                      <a:endParaRPr lang="en-US" sz="2400" dirty="0">
                        <a:solidFill>
                          <a:srgbClr val="575757"/>
                        </a:solidFill>
                      </a:endParaRPr>
                    </a:p>
                  </a:txBody>
                  <a:tcPr/>
                </a:tc>
                <a:tc>
                  <a:txBody>
                    <a:bodyPr/>
                    <a:lstStyle/>
                    <a:p>
                      <a:endParaRPr lang="en-US" sz="2400" dirty="0">
                        <a:solidFill>
                          <a:srgbClr val="575757"/>
                        </a:solidFill>
                      </a:endParaRPr>
                    </a:p>
                  </a:txBody>
                  <a:tcPr/>
                </a:tc>
                <a:tc>
                  <a:txBody>
                    <a:bodyPr/>
                    <a:lstStyle/>
                    <a:p>
                      <a:r>
                        <a:rPr lang="en-US" sz="2400" dirty="0" smtClean="0">
                          <a:solidFill>
                            <a:srgbClr val="575757"/>
                          </a:solidFill>
                        </a:rPr>
                        <a:t>Reassures</a:t>
                      </a:r>
                      <a:endParaRPr lang="en-US" sz="2400" dirty="0">
                        <a:solidFill>
                          <a:srgbClr val="575757"/>
                        </a:solidFill>
                      </a:endParaRPr>
                    </a:p>
                  </a:txBody>
                  <a:tcPr/>
                </a:tc>
              </a:tr>
              <a:tr h="370840">
                <a:tc>
                  <a:txBody>
                    <a:bodyPr/>
                    <a:lstStyle/>
                    <a:p>
                      <a:r>
                        <a:rPr lang="en-US" sz="2400" dirty="0" smtClean="0">
                          <a:solidFill>
                            <a:srgbClr val="575757"/>
                          </a:solidFill>
                        </a:rPr>
                        <a:t>Continuing story</a:t>
                      </a:r>
                      <a:endParaRPr lang="en-US" sz="2400" dirty="0">
                        <a:solidFill>
                          <a:srgbClr val="575757"/>
                        </a:solidFill>
                      </a:endParaRPr>
                    </a:p>
                  </a:txBody>
                  <a:tcPr/>
                </a:tc>
                <a:tc>
                  <a:txBody>
                    <a:bodyPr/>
                    <a:lstStyle/>
                    <a:p>
                      <a:endParaRPr lang="en-US" sz="2400" dirty="0">
                        <a:solidFill>
                          <a:srgbClr val="575757"/>
                        </a:solidFill>
                      </a:endParaRPr>
                    </a:p>
                  </a:txBody>
                  <a:tcPr/>
                </a:tc>
                <a:tc>
                  <a:txBody>
                    <a:bodyPr/>
                    <a:lstStyle/>
                    <a:p>
                      <a:r>
                        <a:rPr lang="en-US" sz="2400" dirty="0" smtClean="0">
                          <a:solidFill>
                            <a:srgbClr val="575757"/>
                          </a:solidFill>
                        </a:rPr>
                        <a:t>Closed endings</a:t>
                      </a:r>
                      <a:endParaRPr lang="en-US" sz="2400" dirty="0">
                        <a:solidFill>
                          <a:srgbClr val="575757"/>
                        </a:solidFill>
                      </a:endParaRPr>
                    </a:p>
                  </a:txBody>
                  <a:tcPr/>
                </a:tc>
              </a:tr>
              <a:tr h="370840">
                <a:tc>
                  <a:txBody>
                    <a:bodyPr/>
                    <a:lstStyle/>
                    <a:p>
                      <a:r>
                        <a:rPr lang="en-US" sz="2400" dirty="0" smtClean="0">
                          <a:solidFill>
                            <a:srgbClr val="575757"/>
                          </a:solidFill>
                        </a:rPr>
                        <a:t>Open to </a:t>
                      </a:r>
                      <a:r>
                        <a:rPr lang="en-US" sz="2400" baseline="0" dirty="0" smtClean="0">
                          <a:solidFill>
                            <a:srgbClr val="575757"/>
                          </a:solidFill>
                        </a:rPr>
                        <a:t>‘new’ stories</a:t>
                      </a:r>
                      <a:endParaRPr lang="en-US" sz="2400" dirty="0">
                        <a:solidFill>
                          <a:srgbClr val="575757"/>
                        </a:solidFill>
                      </a:endParaRPr>
                    </a:p>
                  </a:txBody>
                  <a:tcPr/>
                </a:tc>
                <a:tc>
                  <a:txBody>
                    <a:bodyPr/>
                    <a:lstStyle/>
                    <a:p>
                      <a:endParaRPr lang="en-US" sz="2400" dirty="0">
                        <a:solidFill>
                          <a:srgbClr val="575757"/>
                        </a:solidFill>
                      </a:endParaRPr>
                    </a:p>
                  </a:txBody>
                  <a:tcPr/>
                </a:tc>
                <a:tc>
                  <a:txBody>
                    <a:bodyPr/>
                    <a:lstStyle/>
                    <a:p>
                      <a:r>
                        <a:rPr lang="en-US" sz="2400" dirty="0" smtClean="0">
                          <a:solidFill>
                            <a:srgbClr val="575757"/>
                          </a:solidFill>
                        </a:rPr>
                        <a:t>Hard to reach with the usual offer</a:t>
                      </a:r>
                      <a:endParaRPr lang="en-US" sz="2400" dirty="0">
                        <a:solidFill>
                          <a:srgbClr val="575757"/>
                        </a:solidFill>
                      </a:endParaRPr>
                    </a:p>
                  </a:txBody>
                  <a:tcPr/>
                </a:tc>
              </a:tr>
            </a:tbl>
          </a:graphicData>
        </a:graphic>
      </p:graphicFrame>
      <p:sp>
        <p:nvSpPr>
          <p:cNvPr id="13" name="PIJL-LINKS en -RECHTS 12"/>
          <p:cNvSpPr/>
          <p:nvPr/>
        </p:nvSpPr>
        <p:spPr bwMode="auto">
          <a:xfrm>
            <a:off x="4312286" y="3411541"/>
            <a:ext cx="685800" cy="277810"/>
          </a:xfrm>
          <a:prstGeom prst="leftRightArrow">
            <a:avLst/>
          </a:prstGeom>
          <a:solidFill>
            <a:schemeClr val="accent2"/>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 name="PIJL-LINKS en -RECHTS 15"/>
          <p:cNvSpPr/>
          <p:nvPr/>
        </p:nvSpPr>
        <p:spPr bwMode="auto">
          <a:xfrm>
            <a:off x="4312286" y="3872231"/>
            <a:ext cx="685800" cy="277810"/>
          </a:xfrm>
          <a:prstGeom prst="leftRightArrow">
            <a:avLst/>
          </a:prstGeom>
          <a:solidFill>
            <a:schemeClr val="accent2"/>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 name="PIJL-LINKS en -RECHTS 16"/>
          <p:cNvSpPr/>
          <p:nvPr/>
        </p:nvSpPr>
        <p:spPr bwMode="auto">
          <a:xfrm>
            <a:off x="4312286" y="4315617"/>
            <a:ext cx="685800" cy="277810"/>
          </a:xfrm>
          <a:prstGeom prst="leftRightArrow">
            <a:avLst/>
          </a:prstGeom>
          <a:solidFill>
            <a:schemeClr val="accent2"/>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 name="PIJL-LINKS en -RECHTS 17"/>
          <p:cNvSpPr/>
          <p:nvPr/>
        </p:nvSpPr>
        <p:spPr bwMode="auto">
          <a:xfrm>
            <a:off x="4312286" y="4787104"/>
            <a:ext cx="685800" cy="277810"/>
          </a:xfrm>
          <a:prstGeom prst="leftRightArrow">
            <a:avLst/>
          </a:prstGeom>
          <a:solidFill>
            <a:schemeClr val="accent2"/>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11" name="Picture 2" descr="http://www.mnm.be/sites/all/themes/benny/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3100" y="1684061"/>
            <a:ext cx="1653948" cy="135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740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1307" y="3121434"/>
            <a:ext cx="2465064" cy="16474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hthoek 4"/>
          <p:cNvSpPr/>
          <p:nvPr/>
        </p:nvSpPr>
        <p:spPr>
          <a:xfrm>
            <a:off x="154940" y="242357"/>
            <a:ext cx="8267700" cy="405239"/>
          </a:xfrm>
          <a:prstGeom prst="rect">
            <a:avLst/>
          </a:prstGeom>
          <a:noFill/>
          <a:ln>
            <a:noFill/>
          </a:ln>
          <a:effectLst/>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anchor="ctr" anchorCtr="0" compatLnSpc="1">
            <a:prstTxWarp prst="textNoShape">
              <a:avLst/>
            </a:prstTxWarp>
          </a:bodyPr>
          <a:lstStyle/>
          <a:p>
            <a:pPr eaLnBrk="1" hangingPunct="1">
              <a:lnSpc>
                <a:spcPct val="75000"/>
              </a:lnSpc>
            </a:pPr>
            <a:r>
              <a:rPr lang="en-US" sz="2600" dirty="0" smtClean="0">
                <a:latin typeface="+mj-lt"/>
                <a:ea typeface="+mj-ea"/>
                <a:cs typeface="+mj-cs"/>
              </a:rPr>
              <a:t>4. Brand Positioning: Events</a:t>
            </a:r>
            <a:endParaRPr lang="en-US" sz="2600" dirty="0">
              <a:latin typeface="+mj-lt"/>
              <a:ea typeface="+mj-ea"/>
              <a:cs typeface="+mj-cs"/>
            </a:endParaRPr>
          </a:p>
        </p:txBody>
      </p:sp>
      <p:pic>
        <p:nvPicPr>
          <p:cNvPr id="419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68394">
            <a:off x="499172" y="759417"/>
            <a:ext cx="2334886" cy="1547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98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78553">
            <a:off x="2216385" y="998553"/>
            <a:ext cx="2422290" cy="15927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99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96142">
            <a:off x="6174806" y="1168903"/>
            <a:ext cx="2793097" cy="1860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99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846660">
            <a:off x="328953" y="2591292"/>
            <a:ext cx="3109588" cy="2071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993" name="Picture 9" descr="Start To DJ"/>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51492">
            <a:off x="7347990" y="2602903"/>
            <a:ext cx="1583759" cy="8053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98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086119">
            <a:off x="4288790" y="647596"/>
            <a:ext cx="1588135" cy="23822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995"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407248">
            <a:off x="3516095" y="3018035"/>
            <a:ext cx="2353085" cy="1757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996"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358434">
            <a:off x="4671009" y="4710781"/>
            <a:ext cx="2780596" cy="1850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7" name="Picture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43792" y="180421"/>
            <a:ext cx="1298575" cy="68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1245069">
            <a:off x="1512153" y="4569558"/>
            <a:ext cx="2691568" cy="17898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700591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athonradio_report.avi">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355599" y="1417637"/>
            <a:ext cx="8505653" cy="4157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el 2"/>
          <p:cNvSpPr>
            <a:spLocks noGrp="1"/>
          </p:cNvSpPr>
          <p:nvPr>
            <p:ph type="title"/>
          </p:nvPr>
        </p:nvSpPr>
        <p:spPr/>
        <p:txBody>
          <a:bodyPr/>
          <a:lstStyle/>
          <a:p>
            <a:r>
              <a:rPr lang="nl-BE" dirty="0" smtClean="0"/>
              <a:t>Marathon Radio</a:t>
            </a:r>
            <a:endParaRPr lang="en-US" dirty="0"/>
          </a:p>
        </p:txBody>
      </p:sp>
    </p:spTree>
    <p:extLst>
      <p:ext uri="{BB962C8B-B14F-4D97-AF65-F5344CB8AC3E}">
        <p14:creationId xmlns:p14="http://schemas.microsoft.com/office/powerpoint/2010/main" val="28180089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Picture 6" descr="http://www.stubru.be/sites/default/files/imagecache/article_detail/article/pukkelstudio1008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2496">
            <a:off x="206570" y="3225048"/>
            <a:ext cx="3472996" cy="1989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hthoek 4"/>
          <p:cNvSpPr/>
          <p:nvPr/>
        </p:nvSpPr>
        <p:spPr>
          <a:xfrm>
            <a:off x="154940" y="242357"/>
            <a:ext cx="8267700" cy="405239"/>
          </a:xfrm>
          <a:prstGeom prst="rect">
            <a:avLst/>
          </a:prstGeom>
          <a:noFill/>
          <a:ln>
            <a:noFill/>
          </a:ln>
          <a:effectLst/>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anchor="ctr" anchorCtr="0" compatLnSpc="1">
            <a:prstTxWarp prst="textNoShape">
              <a:avLst/>
            </a:prstTxWarp>
          </a:bodyPr>
          <a:lstStyle/>
          <a:p>
            <a:pPr eaLnBrk="1" hangingPunct="1">
              <a:lnSpc>
                <a:spcPct val="75000"/>
              </a:lnSpc>
            </a:pPr>
            <a:r>
              <a:rPr lang="en-US" sz="2600" dirty="0" smtClean="0">
                <a:latin typeface="+mj-lt"/>
                <a:ea typeface="+mj-ea"/>
                <a:cs typeface="+mj-cs"/>
              </a:rPr>
              <a:t>4. Brand Positioning: Events</a:t>
            </a:r>
            <a:endParaRPr lang="en-US" sz="2600" dirty="0">
              <a:latin typeface="+mj-lt"/>
              <a:ea typeface="+mj-ea"/>
              <a:cs typeface="+mj-cs"/>
            </a:endParaRPr>
          </a:p>
        </p:txBody>
      </p:sp>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38725">
            <a:off x="453801" y="834032"/>
            <a:ext cx="3723469" cy="2089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Afbeelding 3" descr="V:\Media\Radio\RADIOLOGO'S\Stubru_rood 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0500" y="213783"/>
            <a:ext cx="1231392" cy="76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http://www.stubru.be/sites/default/files/moza_13010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81013">
            <a:off x="3538337" y="4219782"/>
            <a:ext cx="3717725" cy="2091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 name="Picture 2" descr="http://farm8.staticflickr.com/7215/6962892352_b9f72b2b24_z.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12201">
            <a:off x="5710908" y="1103061"/>
            <a:ext cx="2855412" cy="19006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4820" name="Picture 4" descr="https://twimg0-a.akamaihd.net/profile_images/261156358/thumballarea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023841">
            <a:off x="6198511" y="3488386"/>
            <a:ext cx="2335162" cy="2335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4824" name="Picture 8" descr="http://www.stubru.be/sites/default/files/camera_12061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9923" y="1951755"/>
            <a:ext cx="3471436" cy="2579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958482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555" t="1489" r="8471" b="-1489"/>
          <a:stretch/>
        </p:blipFill>
        <p:spPr bwMode="auto">
          <a:xfrm rot="21088894">
            <a:off x="920968" y="916663"/>
            <a:ext cx="3149523" cy="2188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hthoek 4"/>
          <p:cNvSpPr/>
          <p:nvPr/>
        </p:nvSpPr>
        <p:spPr>
          <a:xfrm>
            <a:off x="154940" y="242357"/>
            <a:ext cx="8267700" cy="405239"/>
          </a:xfrm>
          <a:prstGeom prst="rect">
            <a:avLst/>
          </a:prstGeom>
          <a:noFill/>
          <a:ln>
            <a:noFill/>
          </a:ln>
          <a:effectLst/>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anchor="ctr" anchorCtr="0" compatLnSpc="1">
            <a:prstTxWarp prst="textNoShape">
              <a:avLst/>
            </a:prstTxWarp>
          </a:bodyPr>
          <a:lstStyle/>
          <a:p>
            <a:pPr eaLnBrk="1" hangingPunct="1">
              <a:lnSpc>
                <a:spcPct val="75000"/>
              </a:lnSpc>
            </a:pPr>
            <a:r>
              <a:rPr lang="en-US" sz="2600" dirty="0" smtClean="0">
                <a:latin typeface="+mj-lt"/>
                <a:ea typeface="+mj-ea"/>
                <a:cs typeface="+mj-cs"/>
              </a:rPr>
              <a:t>4. Brand Positioning: Events</a:t>
            </a:r>
            <a:endParaRPr lang="en-US" sz="2600" dirty="0">
              <a:latin typeface="+mj-lt"/>
              <a:ea typeface="+mj-ea"/>
              <a:cs typeface="+mj-cs"/>
            </a:endParaRPr>
          </a:p>
        </p:txBody>
      </p:sp>
      <p:pic>
        <p:nvPicPr>
          <p:cNvPr id="6" name="Afbeelding 3" descr="V:\Media\Radio\RADIOLOGO'S\Stubru_rood 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0500" y="213783"/>
            <a:ext cx="1231392" cy="76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9" descr="http://d3j5vwomefv46c.cloudfront.net/photos/large/716059809.jpg?key=20001333&amp;Expires=1357923954&amp;Key-Pair-Id=APKAIYVGSUJFNRFZBBTA&amp;Signature=BwzZ1eMFkYldT0Bp3AJa9hy0ajOMdG0tPYeTw4f2bb7s7YrQJa~mEMxeHHzLWdOyV2Bf1PNgKH3FA2B1lQRgwniESjotoo3yTdagJ7rdY3OdLDWfHFTo8og5ySw5Fc-t-UPm8hbb7k99FrRIOlM~ldTruUWYK4vWOoKEljkKdCk_"/>
          <p:cNvPicPr>
            <a:picLocks noChangeAspect="1" noChangeArrowheads="1"/>
          </p:cNvPicPr>
          <p:nvPr/>
        </p:nvPicPr>
        <p:blipFill rotWithShape="1">
          <a:blip r:embed="rId7">
            <a:extLst>
              <a:ext uri="{28A0092B-C50C-407E-A947-70E740481C1C}">
                <a14:useLocalDpi xmlns:a14="http://schemas.microsoft.com/office/drawing/2010/main" val="0"/>
              </a:ext>
            </a:extLst>
          </a:blip>
          <a:srcRect l="9787" t="14060" r="14213" b="7388"/>
          <a:stretch/>
        </p:blipFill>
        <p:spPr bwMode="auto">
          <a:xfrm rot="416882">
            <a:off x="678661" y="2573453"/>
            <a:ext cx="3277555" cy="22527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4827" name="Picture 11" descr="Permalink voor ingesloten afbeeld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680321">
            <a:off x="2201547" y="4270327"/>
            <a:ext cx="2639597" cy="1753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4821" name="Picture 5" descr="https://fbcdn-sphotos-e-a.akamaihd.net/hphotos-ak-ash3/537820_10151616909208056_1917016002_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97236">
            <a:off x="2855489" y="1394470"/>
            <a:ext cx="2539622" cy="1693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kstvak 1"/>
          <p:cNvSpPr txBox="1"/>
          <p:nvPr/>
        </p:nvSpPr>
        <p:spPr>
          <a:xfrm>
            <a:off x="5185639" y="355208"/>
            <a:ext cx="1983235" cy="584775"/>
          </a:xfrm>
          <a:prstGeom prst="rect">
            <a:avLst/>
          </a:prstGeom>
          <a:noFill/>
        </p:spPr>
        <p:txBody>
          <a:bodyPr wrap="none" rtlCol="0">
            <a:spAutoFit/>
          </a:bodyPr>
          <a:lstStyle/>
          <a:p>
            <a:r>
              <a:rPr lang="nl-BE" sz="3200" i="1" dirty="0" smtClean="0"/>
              <a:t>#</a:t>
            </a:r>
            <a:r>
              <a:rPr lang="nl-BE" sz="3200" i="1" dirty="0" err="1" smtClean="0"/>
              <a:t>mashtag</a:t>
            </a:r>
            <a:endParaRPr lang="en-US" sz="3200" i="1" dirty="0"/>
          </a:p>
        </p:txBody>
      </p:sp>
      <p:pic>
        <p:nvPicPr>
          <p:cNvPr id="3" name="Mashtag_Compilati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rot="20787067">
            <a:off x="794351" y="5066328"/>
            <a:ext cx="792791" cy="792791"/>
          </a:xfrm>
          <a:prstGeom prst="rect">
            <a:avLst/>
          </a:prstGeom>
        </p:spPr>
      </p:pic>
      <p:pic>
        <p:nvPicPr>
          <p:cNvPr id="34828"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96944" y="1072577"/>
            <a:ext cx="2938395" cy="5605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90902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withEffect">
                                  <p:stCondLst>
                                    <p:cond delay="0"/>
                                  </p:stCondLst>
                                  <p:childTnLst>
                                    <p:cmd type="call" cmd="playFrom(0.0)">
                                      <p:cBhvr>
                                        <p:cTn id="7" dur="46053" fill="hold"/>
                                        <p:tgtEl>
                                          <p:spTgt spid="3"/>
                                        </p:tgtEl>
                                      </p:cBhvr>
                                    </p:cmd>
                                  </p:childTnLst>
                                </p:cTn>
                              </p:par>
                              <p:par>
                                <p:cTn id="8" presetID="6" presetClass="emph" presetSubtype="0" fill="hold" nodeType="withEffect">
                                  <p:stCondLst>
                                    <p:cond delay="0"/>
                                  </p:stCondLst>
                                  <p:childTnLst>
                                    <p:animScale>
                                      <p:cBhvr>
                                        <p:cTn id="9" dur="2000" fill="hold"/>
                                        <p:tgtEl>
                                          <p:spTgt spid="34828"/>
                                        </p:tgtEl>
                                      </p:cBhvr>
                                      <p:by x="200000" y="200000"/>
                                    </p:animScale>
                                  </p:childTnLst>
                                </p:cTn>
                              </p:par>
                              <p:par>
                                <p:cTn id="10" presetID="42" presetClass="path" presetSubtype="0" accel="50000" decel="50000" fill="hold" nodeType="withEffect">
                                  <p:stCondLst>
                                    <p:cond delay="0"/>
                                  </p:stCondLst>
                                  <p:childTnLst>
                                    <p:animMotion origin="layout" path="M 4.44444E-6 3.7037E-6 L -0.26181 0.23703 " pathEditMode="relative" rAng="0" ptsTypes="AA">
                                      <p:cBhvr>
                                        <p:cTn id="11" dur="2000" fill="hold"/>
                                        <p:tgtEl>
                                          <p:spTgt spid="34828"/>
                                        </p:tgtEl>
                                        <p:attrNameLst>
                                          <p:attrName>ppt_x</p:attrName>
                                          <p:attrName>ppt_y</p:attrName>
                                        </p:attrNameLst>
                                      </p:cBhvr>
                                      <p:rCtr x="-13090" y="11852"/>
                                    </p:animMotion>
                                  </p:childTnLst>
                                </p:cTn>
                              </p:par>
                            </p:childTnLst>
                          </p:cTn>
                        </p:par>
                        <p:par>
                          <p:cTn id="12" fill="hold">
                            <p:stCondLst>
                              <p:cond delay="46053"/>
                            </p:stCondLst>
                            <p:childTnLst>
                              <p:par>
                                <p:cTn id="13" presetID="42" presetClass="path" presetSubtype="0" accel="50000" decel="50000" fill="hold" nodeType="afterEffect">
                                  <p:stCondLst>
                                    <p:cond delay="0"/>
                                  </p:stCondLst>
                                  <p:childTnLst>
                                    <p:animMotion origin="layout" path="M -0.26181 0.23703 L -0.26181 -0.36111 " pathEditMode="relative" rAng="0" ptsTypes="AA">
                                      <p:cBhvr>
                                        <p:cTn id="14" dur="15000" fill="hold"/>
                                        <p:tgtEl>
                                          <p:spTgt spid="34828"/>
                                        </p:tgtEl>
                                        <p:attrNameLst>
                                          <p:attrName>ppt_x</p:attrName>
                                          <p:attrName>ppt_y</p:attrName>
                                        </p:attrNameLst>
                                      </p:cBhvr>
                                      <p:rCtr x="0" y="-29907"/>
                                    </p:animMotion>
                                  </p:childTnLst>
                                </p:cTn>
                              </p:par>
                            </p:childTnLst>
                          </p:cTn>
                        </p:par>
                        <p:par>
                          <p:cTn id="15" fill="hold">
                            <p:stCondLst>
                              <p:cond delay="61053"/>
                            </p:stCondLst>
                            <p:childTnLst>
                              <p:par>
                                <p:cTn id="16" presetID="10" presetClass="exit" presetSubtype="0" fill="hold" nodeType="afterEffect">
                                  <p:stCondLst>
                                    <p:cond delay="0"/>
                                  </p:stCondLst>
                                  <p:childTnLst>
                                    <p:animEffect transition="out" filter="fade">
                                      <p:cBhvr>
                                        <p:cTn id="17" dur="2000"/>
                                        <p:tgtEl>
                                          <p:spTgt spid="34828"/>
                                        </p:tgtEl>
                                      </p:cBhvr>
                                    </p:animEffect>
                                    <p:set>
                                      <p:cBhvr>
                                        <p:cTn id="18" dur="1" fill="hold">
                                          <p:stCondLst>
                                            <p:cond delay="1999"/>
                                          </p:stCondLst>
                                        </p:cTn>
                                        <p:tgtEl>
                                          <p:spTgt spid="34828"/>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Music For Life</a:t>
            </a:r>
            <a:endParaRPr lang="en-US" dirty="0"/>
          </a:p>
        </p:txBody>
      </p:sp>
      <p:pic>
        <p:nvPicPr>
          <p:cNvPr id="4" name="MFL compilatie.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609600" y="1135856"/>
            <a:ext cx="8153400" cy="4586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484620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Tijdelijke aanduiding voor inhou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gray">
          <a:xfrm>
            <a:off x="2098040" y="2994075"/>
            <a:ext cx="21907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2" descr="http://www.mnm.be/sites/all/themes/benny/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977418"/>
            <a:ext cx="1653948" cy="135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1720" y="3428999"/>
            <a:ext cx="4712279" cy="294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4" descr="http://www.stubru.be/sites/default/files/111226_vlog%20best%20off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175" y="1085660"/>
            <a:ext cx="4015869"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kstvak 6"/>
          <p:cNvSpPr txBox="1">
            <a:spLocks noChangeArrowheads="1"/>
          </p:cNvSpPr>
          <p:nvPr/>
        </p:nvSpPr>
        <p:spPr bwMode="auto">
          <a:xfrm>
            <a:off x="130175" y="3566223"/>
            <a:ext cx="3149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BE" b="1" dirty="0"/>
              <a:t>Radio</a:t>
            </a:r>
          </a:p>
          <a:p>
            <a:pPr eaLnBrk="1" hangingPunct="1"/>
            <a:r>
              <a:rPr lang="nl-BE" b="1" dirty="0" smtClean="0"/>
              <a:t>Online</a:t>
            </a:r>
            <a:endParaRPr lang="nl-BE" b="1" dirty="0"/>
          </a:p>
          <a:p>
            <a:pPr eaLnBrk="1" hangingPunct="1"/>
            <a:r>
              <a:rPr lang="nl-BE" b="1" dirty="0"/>
              <a:t>Tv</a:t>
            </a:r>
          </a:p>
          <a:p>
            <a:pPr eaLnBrk="1" hangingPunct="1"/>
            <a:r>
              <a:rPr lang="nl-BE" b="1" dirty="0" err="1"/>
              <a:t>Social</a:t>
            </a:r>
            <a:r>
              <a:rPr lang="nl-BE" b="1" dirty="0"/>
              <a:t> </a:t>
            </a:r>
            <a:r>
              <a:rPr lang="nl-BE" b="1" dirty="0" err="1"/>
              <a:t>networks</a:t>
            </a:r>
            <a:endParaRPr lang="nl-BE" b="1" dirty="0"/>
          </a:p>
          <a:p>
            <a:pPr eaLnBrk="1" hangingPunct="1"/>
            <a:r>
              <a:rPr lang="nl-BE" b="1" dirty="0" smtClean="0"/>
              <a:t>250K </a:t>
            </a:r>
            <a:r>
              <a:rPr lang="nl-BE" b="1" dirty="0" err="1" smtClean="0"/>
              <a:t>likes</a:t>
            </a:r>
            <a:endParaRPr lang="nl-BE" b="1" dirty="0"/>
          </a:p>
          <a:p>
            <a:pPr eaLnBrk="1" hangingPunct="1"/>
            <a:r>
              <a:rPr lang="nl-BE" b="1" dirty="0" smtClean="0"/>
              <a:t>100K </a:t>
            </a:r>
            <a:r>
              <a:rPr lang="nl-BE" b="1" dirty="0" err="1" smtClean="0"/>
              <a:t>followers</a:t>
            </a:r>
            <a:endParaRPr lang="nl-BE" b="1" dirty="0"/>
          </a:p>
        </p:txBody>
      </p:sp>
      <p:sp>
        <p:nvSpPr>
          <p:cNvPr id="13320" name="Tekstvak 9"/>
          <p:cNvSpPr txBox="1">
            <a:spLocks noChangeArrowheads="1"/>
          </p:cNvSpPr>
          <p:nvPr/>
        </p:nvSpPr>
        <p:spPr bwMode="auto">
          <a:xfrm>
            <a:off x="6156325" y="823256"/>
            <a:ext cx="280828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nl-BE" b="1" dirty="0"/>
              <a:t>Radio</a:t>
            </a:r>
          </a:p>
          <a:p>
            <a:pPr algn="r" eaLnBrk="1" hangingPunct="1"/>
            <a:r>
              <a:rPr lang="nl-BE" b="1" dirty="0"/>
              <a:t>Online</a:t>
            </a:r>
          </a:p>
          <a:p>
            <a:pPr algn="r" eaLnBrk="1" hangingPunct="1"/>
            <a:r>
              <a:rPr lang="nl-BE" b="1" dirty="0"/>
              <a:t>Tv</a:t>
            </a:r>
          </a:p>
          <a:p>
            <a:pPr algn="r" eaLnBrk="1" hangingPunct="1"/>
            <a:r>
              <a:rPr lang="nl-BE" b="1" dirty="0" err="1"/>
              <a:t>Social</a:t>
            </a:r>
            <a:r>
              <a:rPr lang="nl-BE" b="1" dirty="0"/>
              <a:t> </a:t>
            </a:r>
            <a:r>
              <a:rPr lang="nl-BE" b="1" dirty="0" err="1"/>
              <a:t>networks</a:t>
            </a:r>
            <a:endParaRPr lang="nl-BE" b="1" dirty="0"/>
          </a:p>
          <a:p>
            <a:pPr algn="r" eaLnBrk="1" hangingPunct="1"/>
            <a:r>
              <a:rPr lang="nl-BE" b="1" dirty="0" smtClean="0"/>
              <a:t>85K </a:t>
            </a:r>
            <a:r>
              <a:rPr lang="nl-BE" b="1" dirty="0" err="1" smtClean="0"/>
              <a:t>likes</a:t>
            </a:r>
            <a:endParaRPr lang="nl-BE" b="1" dirty="0" smtClean="0"/>
          </a:p>
          <a:p>
            <a:pPr algn="r" eaLnBrk="1" hangingPunct="1"/>
            <a:r>
              <a:rPr lang="nl-BE" b="1" dirty="0" smtClean="0"/>
              <a:t>26K </a:t>
            </a:r>
            <a:r>
              <a:rPr lang="nl-BE" b="1" dirty="0" err="1" smtClean="0"/>
              <a:t>followers</a:t>
            </a:r>
            <a:endParaRPr lang="nl-BE" b="1" dirty="0"/>
          </a:p>
        </p:txBody>
      </p:sp>
      <p:sp>
        <p:nvSpPr>
          <p:cNvPr id="8" name="Rechthoek 7"/>
          <p:cNvSpPr/>
          <p:nvPr/>
        </p:nvSpPr>
        <p:spPr>
          <a:xfrm>
            <a:off x="154940" y="242357"/>
            <a:ext cx="8267700" cy="405239"/>
          </a:xfrm>
          <a:prstGeom prst="rect">
            <a:avLst/>
          </a:prstGeom>
          <a:noFill/>
          <a:ln>
            <a:noFill/>
          </a:ln>
          <a:effectLst/>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anchor="ctr" anchorCtr="0" compatLnSpc="1">
            <a:prstTxWarp prst="textNoShape">
              <a:avLst/>
            </a:prstTxWarp>
          </a:bodyPr>
          <a:lstStyle/>
          <a:p>
            <a:pPr eaLnBrk="1" hangingPunct="1">
              <a:lnSpc>
                <a:spcPct val="75000"/>
              </a:lnSpc>
            </a:pPr>
            <a:r>
              <a:rPr lang="en-US" sz="2600" dirty="0" smtClean="0">
                <a:latin typeface="+mj-lt"/>
                <a:ea typeface="+mj-ea"/>
                <a:cs typeface="+mj-cs"/>
              </a:rPr>
              <a:t>5. Reaching a future audience</a:t>
            </a:r>
            <a:endParaRPr lang="en-US" sz="2600" dirty="0">
              <a:latin typeface="+mj-lt"/>
              <a:ea typeface="+mj-ea"/>
              <a:cs typeface="+mj-cs"/>
            </a:endParaRPr>
          </a:p>
        </p:txBody>
      </p:sp>
      <p:sp>
        <p:nvSpPr>
          <p:cNvPr id="2" name="Rechthoek 1"/>
          <p:cNvSpPr/>
          <p:nvPr/>
        </p:nvSpPr>
        <p:spPr>
          <a:xfrm>
            <a:off x="2920018" y="2408537"/>
            <a:ext cx="4001482" cy="2215991"/>
          </a:xfrm>
          <a:prstGeom prst="rect">
            <a:avLst/>
          </a:prstGeom>
        </p:spPr>
        <p:txBody>
          <a:bodyPr wrap="square">
            <a:spAutoFit/>
          </a:bodyPr>
          <a:lstStyle/>
          <a:p>
            <a:r>
              <a:rPr lang="nl-BE" sz="13800" b="1" dirty="0">
                <a:ln w="38100">
                  <a:solidFill>
                    <a:schemeClr val="bg2"/>
                  </a:solidFill>
                  <a:prstDash val="solid"/>
                  <a:miter lim="800000"/>
                </a:ln>
                <a:solidFill>
                  <a:srgbClr val="FFFFFF"/>
                </a:solidFill>
                <a:effectLst>
                  <a:innerShdw blurRad="63500" dist="50800" dir="5400000">
                    <a:prstClr val="black">
                      <a:alpha val="50000"/>
                    </a:prstClr>
                  </a:innerShdw>
                </a:effectLst>
              </a:rPr>
              <a:t>360° </a:t>
            </a:r>
            <a:endParaRPr lang="en-US" sz="13800" b="1" dirty="0">
              <a:ln w="38100">
                <a:solidFill>
                  <a:schemeClr val="bg2"/>
                </a:solidFill>
                <a:prstDash val="solid"/>
                <a:miter lim="800000"/>
              </a:ln>
              <a:solidFill>
                <a:srgbClr val="FFFFFF"/>
              </a:solidFill>
              <a:effectLst>
                <a:innerShdw blurRad="63500" dist="50800" dir="5400000">
                  <a:prstClr val="black">
                    <a:alpha val="50000"/>
                  </a:prstClr>
                </a:innerShdw>
              </a:effectLst>
            </a:endParaRPr>
          </a:p>
        </p:txBody>
      </p:sp>
    </p:spTree>
    <p:extLst>
      <p:ext uri="{BB962C8B-B14F-4D97-AF65-F5344CB8AC3E}">
        <p14:creationId xmlns:p14="http://schemas.microsoft.com/office/powerpoint/2010/main" val="22809445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jdelijke aanduiding voor inhoud 2"/>
          <p:cNvSpPr>
            <a:spLocks noGrp="1"/>
          </p:cNvSpPr>
          <p:nvPr>
            <p:ph idx="1"/>
          </p:nvPr>
        </p:nvSpPr>
        <p:spPr>
          <a:xfrm>
            <a:off x="642937" y="869496"/>
            <a:ext cx="8501063" cy="5119007"/>
          </a:xfrm>
        </p:spPr>
        <p:txBody>
          <a:bodyPr/>
          <a:lstStyle/>
          <a:p>
            <a:pPr marL="0" indent="0">
              <a:buNone/>
            </a:pPr>
            <a:r>
              <a:rPr lang="nl-BE" sz="3200" b="1" kern="1200" dirty="0" err="1">
                <a:solidFill>
                  <a:srgbClr val="575757"/>
                </a:solidFill>
                <a:latin typeface="Arial" charset="0"/>
              </a:rPr>
              <a:t>Some</a:t>
            </a:r>
            <a:r>
              <a:rPr lang="nl-BE" sz="3200" b="1" kern="1200" dirty="0">
                <a:solidFill>
                  <a:srgbClr val="575757"/>
                </a:solidFill>
                <a:latin typeface="Arial" charset="0"/>
              </a:rPr>
              <a:t> </a:t>
            </a:r>
            <a:r>
              <a:rPr lang="nl-BE" sz="3200" b="1" kern="1200" dirty="0" smtClean="0">
                <a:solidFill>
                  <a:srgbClr val="575757"/>
                </a:solidFill>
                <a:latin typeface="Arial" charset="0"/>
              </a:rPr>
              <a:t>Trends</a:t>
            </a:r>
          </a:p>
          <a:p>
            <a:pPr marL="0" indent="0">
              <a:buNone/>
            </a:pPr>
            <a:endParaRPr lang="nl-BE" sz="3200" b="1" kern="1200" dirty="0">
              <a:solidFill>
                <a:srgbClr val="575757"/>
              </a:solidFill>
              <a:latin typeface="Arial" charset="0"/>
            </a:endParaRPr>
          </a:p>
          <a:p>
            <a:r>
              <a:rPr lang="nl-BE" sz="2800" dirty="0" smtClean="0"/>
              <a:t>Battle </a:t>
            </a:r>
            <a:r>
              <a:rPr lang="nl-BE" sz="2800" dirty="0" err="1" smtClean="0"/>
              <a:t>for</a:t>
            </a:r>
            <a:r>
              <a:rPr lang="nl-BE" sz="2800" dirty="0" smtClean="0"/>
              <a:t> the radio </a:t>
            </a:r>
            <a:r>
              <a:rPr lang="nl-BE" sz="2800" dirty="0" err="1" smtClean="0"/>
              <a:t>experience</a:t>
            </a:r>
            <a:r>
              <a:rPr lang="nl-BE" sz="2800" dirty="0" smtClean="0"/>
              <a:t> </a:t>
            </a:r>
          </a:p>
          <a:p>
            <a:pPr lvl="1"/>
            <a:r>
              <a:rPr lang="nl-BE" sz="2400" i="1" dirty="0" smtClean="0"/>
              <a:t>Software (</a:t>
            </a:r>
            <a:r>
              <a:rPr lang="nl-BE" sz="2400" i="1" dirty="0" err="1" smtClean="0"/>
              <a:t>apps</a:t>
            </a:r>
            <a:r>
              <a:rPr lang="nl-BE" sz="2400" i="1" dirty="0" smtClean="0"/>
              <a:t>) is the new hardware</a:t>
            </a:r>
          </a:p>
          <a:p>
            <a:r>
              <a:rPr lang="nl-BE" sz="2800" dirty="0" smtClean="0"/>
              <a:t>Context is </a:t>
            </a:r>
            <a:r>
              <a:rPr lang="nl-BE" sz="2800" dirty="0" err="1" smtClean="0"/>
              <a:t>paramount</a:t>
            </a:r>
            <a:endParaRPr lang="nl-BE" sz="2800" dirty="0" smtClean="0"/>
          </a:p>
          <a:p>
            <a:pPr lvl="1"/>
            <a:r>
              <a:rPr lang="nl-BE" sz="2400" i="1" dirty="0" smtClean="0"/>
              <a:t>Radio as Companion</a:t>
            </a:r>
          </a:p>
          <a:p>
            <a:r>
              <a:rPr lang="nl-BE" sz="2800" dirty="0" smtClean="0"/>
              <a:t>Visual culture</a:t>
            </a:r>
          </a:p>
          <a:p>
            <a:pPr lvl="1"/>
            <a:r>
              <a:rPr lang="nl-BE" sz="2400" i="1" dirty="0" smtClean="0"/>
              <a:t>Radio is </a:t>
            </a:r>
            <a:r>
              <a:rPr lang="nl-BE" sz="2400" i="1" dirty="0" err="1" smtClean="0"/>
              <a:t>listening</a:t>
            </a:r>
            <a:r>
              <a:rPr lang="nl-BE" sz="2400" i="1" dirty="0" smtClean="0"/>
              <a:t> </a:t>
            </a:r>
            <a:r>
              <a:rPr lang="nl-BE" sz="2400" i="1" dirty="0" err="1" smtClean="0"/>
              <a:t>and</a:t>
            </a:r>
            <a:r>
              <a:rPr lang="nl-BE" sz="2400" i="1" dirty="0" smtClean="0"/>
              <a:t> </a:t>
            </a:r>
            <a:r>
              <a:rPr lang="nl-BE" sz="2400" i="1" dirty="0" err="1" smtClean="0"/>
              <a:t>watching</a:t>
            </a:r>
            <a:endParaRPr lang="nl-BE" sz="2400" i="1" dirty="0" smtClean="0"/>
          </a:p>
          <a:p>
            <a:r>
              <a:rPr lang="nl-BE" sz="2800" dirty="0" smtClean="0"/>
              <a:t>On trigger (on </a:t>
            </a:r>
            <a:r>
              <a:rPr lang="nl-BE" sz="2800" dirty="0" err="1" smtClean="0"/>
              <a:t>demand</a:t>
            </a:r>
            <a:r>
              <a:rPr lang="nl-BE" sz="2800" dirty="0" smtClean="0"/>
              <a:t>)</a:t>
            </a:r>
          </a:p>
          <a:p>
            <a:pPr lvl="1"/>
            <a:r>
              <a:rPr lang="nl-BE" sz="2400" i="1" dirty="0" err="1" smtClean="0"/>
              <a:t>Claiming</a:t>
            </a:r>
            <a:r>
              <a:rPr lang="nl-BE" sz="2400" i="1" dirty="0" smtClean="0"/>
              <a:t> </a:t>
            </a:r>
            <a:r>
              <a:rPr lang="nl-BE" sz="2400" i="1" dirty="0" err="1" smtClean="0"/>
              <a:t>music</a:t>
            </a:r>
            <a:r>
              <a:rPr lang="nl-BE" sz="2400" i="1" dirty="0" smtClean="0"/>
              <a:t> </a:t>
            </a:r>
            <a:r>
              <a:rPr lang="nl-BE" sz="2400" i="1" dirty="0" err="1" smtClean="0"/>
              <a:t>discovery</a:t>
            </a:r>
            <a:r>
              <a:rPr lang="nl-BE" sz="2400" i="1" dirty="0" smtClean="0"/>
              <a:t>?</a:t>
            </a:r>
          </a:p>
          <a:p>
            <a:endParaRPr lang="nl-BE" dirty="0" smtClean="0"/>
          </a:p>
        </p:txBody>
      </p:sp>
      <p:sp>
        <p:nvSpPr>
          <p:cNvPr id="5" name="Rechthoek 4"/>
          <p:cNvSpPr/>
          <p:nvPr/>
        </p:nvSpPr>
        <p:spPr>
          <a:xfrm>
            <a:off x="154940" y="242357"/>
            <a:ext cx="8267700" cy="405239"/>
          </a:xfrm>
          <a:prstGeom prst="rect">
            <a:avLst/>
          </a:prstGeom>
          <a:noFill/>
          <a:ln>
            <a:noFill/>
          </a:ln>
          <a:effectLst/>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anchor="ctr" anchorCtr="0" compatLnSpc="1">
            <a:prstTxWarp prst="textNoShape">
              <a:avLst/>
            </a:prstTxWarp>
          </a:bodyPr>
          <a:lstStyle/>
          <a:p>
            <a:pPr eaLnBrk="1" hangingPunct="1">
              <a:lnSpc>
                <a:spcPct val="75000"/>
              </a:lnSpc>
            </a:pPr>
            <a:r>
              <a:rPr lang="en-US" sz="2600" dirty="0" smtClean="0">
                <a:latin typeface="+mj-lt"/>
                <a:ea typeface="+mj-ea"/>
                <a:cs typeface="+mj-cs"/>
              </a:rPr>
              <a:t>5. Reaching a future audience</a:t>
            </a:r>
            <a:endParaRPr lang="en-US" sz="2600" dirty="0">
              <a:latin typeface="+mj-lt"/>
              <a:ea typeface="+mj-ea"/>
              <a:cs typeface="+mj-cs"/>
            </a:endParaRPr>
          </a:p>
        </p:txBody>
      </p:sp>
    </p:spTree>
    <p:extLst>
      <p:ext uri="{BB962C8B-B14F-4D97-AF65-F5344CB8AC3E}">
        <p14:creationId xmlns:p14="http://schemas.microsoft.com/office/powerpoint/2010/main" val="18494350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3771"/>
          <a:stretch/>
        </p:blipFill>
        <p:spPr bwMode="auto">
          <a:xfrm>
            <a:off x="2050909" y="1204694"/>
            <a:ext cx="5042179" cy="4862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hoek 4"/>
          <p:cNvSpPr/>
          <p:nvPr/>
        </p:nvSpPr>
        <p:spPr>
          <a:xfrm>
            <a:off x="154940" y="242357"/>
            <a:ext cx="8267700" cy="405239"/>
          </a:xfrm>
          <a:prstGeom prst="rect">
            <a:avLst/>
          </a:prstGeom>
          <a:noFill/>
          <a:ln>
            <a:noFill/>
          </a:ln>
          <a:effectLst/>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anchor="ctr" anchorCtr="0" compatLnSpc="1">
            <a:prstTxWarp prst="textNoShape">
              <a:avLst/>
            </a:prstTxWarp>
          </a:bodyPr>
          <a:lstStyle/>
          <a:p>
            <a:pPr eaLnBrk="1" hangingPunct="1">
              <a:lnSpc>
                <a:spcPct val="75000"/>
              </a:lnSpc>
            </a:pPr>
            <a:r>
              <a:rPr lang="en-US" sz="2600" dirty="0" smtClean="0">
                <a:latin typeface="+mj-lt"/>
                <a:ea typeface="+mj-ea"/>
                <a:cs typeface="+mj-cs"/>
              </a:rPr>
              <a:t>5. Reaching a future audience</a:t>
            </a:r>
            <a:endParaRPr lang="en-US" sz="2600" dirty="0">
              <a:latin typeface="+mj-lt"/>
              <a:ea typeface="+mj-ea"/>
              <a:cs typeface="+mj-cs"/>
            </a:endParaRPr>
          </a:p>
        </p:txBody>
      </p:sp>
      <p:sp>
        <p:nvSpPr>
          <p:cNvPr id="2" name="Rechthoek 1"/>
          <p:cNvSpPr/>
          <p:nvPr/>
        </p:nvSpPr>
        <p:spPr>
          <a:xfrm>
            <a:off x="4188719" y="629147"/>
            <a:ext cx="1303562" cy="461665"/>
          </a:xfrm>
          <a:prstGeom prst="rect">
            <a:avLst/>
          </a:prstGeom>
        </p:spPr>
        <p:txBody>
          <a:bodyPr wrap="none">
            <a:spAutoFit/>
          </a:bodyPr>
          <a:lstStyle/>
          <a:p>
            <a:r>
              <a:rPr lang="en-US" b="1" dirty="0" smtClean="0">
                <a:solidFill>
                  <a:srgbClr val="575757"/>
                </a:solidFill>
              </a:rPr>
              <a:t>Radio +</a:t>
            </a:r>
            <a:endParaRPr lang="en-US" dirty="0"/>
          </a:p>
        </p:txBody>
      </p:sp>
    </p:spTree>
    <p:extLst>
      <p:ext uri="{BB962C8B-B14F-4D97-AF65-F5344CB8AC3E}">
        <p14:creationId xmlns:p14="http://schemas.microsoft.com/office/powerpoint/2010/main" val="24948229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4997" y="1371601"/>
            <a:ext cx="2341048" cy="46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74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085" y="1390755"/>
            <a:ext cx="2368187" cy="471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74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7461" y="1047694"/>
            <a:ext cx="2669078" cy="5308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 name="Rechthoek 5"/>
          <p:cNvSpPr/>
          <p:nvPr/>
        </p:nvSpPr>
        <p:spPr>
          <a:xfrm>
            <a:off x="154940" y="242357"/>
            <a:ext cx="8267700" cy="405239"/>
          </a:xfrm>
          <a:prstGeom prst="rect">
            <a:avLst/>
          </a:prstGeom>
          <a:noFill/>
          <a:ln>
            <a:noFill/>
          </a:ln>
          <a:effectLst/>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anchor="ctr" anchorCtr="0" compatLnSpc="1">
            <a:prstTxWarp prst="textNoShape">
              <a:avLst/>
            </a:prstTxWarp>
          </a:bodyPr>
          <a:lstStyle/>
          <a:p>
            <a:pPr eaLnBrk="1" hangingPunct="1">
              <a:lnSpc>
                <a:spcPct val="75000"/>
              </a:lnSpc>
            </a:pPr>
            <a:r>
              <a:rPr lang="en-US" sz="2600" dirty="0" smtClean="0">
                <a:latin typeface="+mj-lt"/>
                <a:ea typeface="+mj-ea"/>
                <a:cs typeface="+mj-cs"/>
              </a:rPr>
              <a:t>5. Reaching a future audience</a:t>
            </a:r>
            <a:endParaRPr lang="en-US" sz="2600" dirty="0">
              <a:latin typeface="+mj-lt"/>
              <a:ea typeface="+mj-ea"/>
              <a:cs typeface="+mj-cs"/>
            </a:endParaRPr>
          </a:p>
        </p:txBody>
      </p:sp>
    </p:spTree>
    <p:extLst>
      <p:ext uri="{BB962C8B-B14F-4D97-AF65-F5344CB8AC3E}">
        <p14:creationId xmlns:p14="http://schemas.microsoft.com/office/powerpoint/2010/main" val="42038146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54940" y="242357"/>
            <a:ext cx="8267700" cy="405239"/>
          </a:xfrm>
          <a:prstGeom prst="rect">
            <a:avLst/>
          </a:prstGeom>
          <a:noFill/>
          <a:ln>
            <a:noFill/>
          </a:ln>
          <a:effectLst/>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anchor="ctr" anchorCtr="0" compatLnSpc="1">
            <a:prstTxWarp prst="textNoShape">
              <a:avLst/>
            </a:prstTxWarp>
          </a:bodyPr>
          <a:lstStyle/>
          <a:p>
            <a:pPr eaLnBrk="1" hangingPunct="1">
              <a:lnSpc>
                <a:spcPct val="75000"/>
              </a:lnSpc>
            </a:pPr>
            <a:r>
              <a:rPr lang="en-US" sz="2600" dirty="0" smtClean="0">
                <a:latin typeface="+mj-lt"/>
                <a:ea typeface="+mj-ea"/>
                <a:cs typeface="+mj-cs"/>
              </a:rPr>
              <a:t>1. Radio </a:t>
            </a:r>
            <a:r>
              <a:rPr lang="en-US" sz="2600" dirty="0">
                <a:latin typeface="+mj-lt"/>
                <a:ea typeface="+mj-ea"/>
                <a:cs typeface="+mj-cs"/>
              </a:rPr>
              <a:t>in Belgium</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475" y="1453485"/>
            <a:ext cx="6243284" cy="4464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hthoek 6"/>
          <p:cNvSpPr/>
          <p:nvPr/>
        </p:nvSpPr>
        <p:spPr>
          <a:xfrm>
            <a:off x="1539475" y="829261"/>
            <a:ext cx="8806180" cy="461665"/>
          </a:xfrm>
          <a:prstGeom prst="rect">
            <a:avLst/>
          </a:prstGeom>
        </p:spPr>
        <p:txBody>
          <a:bodyPr wrap="square">
            <a:spAutoFit/>
          </a:bodyPr>
          <a:lstStyle/>
          <a:p>
            <a:r>
              <a:rPr lang="en-US" dirty="0">
                <a:latin typeface="Verdana"/>
              </a:rPr>
              <a:t>2</a:t>
            </a:r>
            <a:r>
              <a:rPr lang="en-US" baseline="30000" dirty="0">
                <a:latin typeface="Verdana"/>
              </a:rPr>
              <a:t>nd</a:t>
            </a:r>
            <a:r>
              <a:rPr lang="en-US" dirty="0">
                <a:latin typeface="Verdana"/>
              </a:rPr>
              <a:t> most consumed form of media </a:t>
            </a:r>
          </a:p>
        </p:txBody>
      </p:sp>
    </p:spTree>
    <p:extLst>
      <p:ext uri="{BB962C8B-B14F-4D97-AF65-F5344CB8AC3E}">
        <p14:creationId xmlns:p14="http://schemas.microsoft.com/office/powerpoint/2010/main" val="28437334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154940" y="242357"/>
            <a:ext cx="8267700" cy="405239"/>
          </a:xfrm>
          <a:prstGeom prst="rect">
            <a:avLst/>
          </a:prstGeom>
          <a:noFill/>
          <a:ln>
            <a:noFill/>
          </a:ln>
          <a:effectLst/>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anchor="ctr" anchorCtr="0" compatLnSpc="1">
            <a:prstTxWarp prst="textNoShape">
              <a:avLst/>
            </a:prstTxWarp>
          </a:bodyPr>
          <a:lstStyle/>
          <a:p>
            <a:pPr eaLnBrk="1" hangingPunct="1">
              <a:lnSpc>
                <a:spcPct val="75000"/>
              </a:lnSpc>
            </a:pPr>
            <a:r>
              <a:rPr lang="en-US" sz="2600" dirty="0" smtClean="0">
                <a:latin typeface="+mj-lt"/>
                <a:ea typeface="+mj-ea"/>
                <a:cs typeface="+mj-cs"/>
              </a:rPr>
              <a:t>5. Reaching a future audience</a:t>
            </a:r>
            <a:endParaRPr lang="en-US" sz="2600" dirty="0">
              <a:latin typeface="+mj-lt"/>
              <a:ea typeface="+mj-ea"/>
              <a:cs typeface="+mj-cs"/>
            </a:endParaRPr>
          </a:p>
        </p:txBody>
      </p:sp>
      <p:sp>
        <p:nvSpPr>
          <p:cNvPr id="2" name="Rechthoek 1"/>
          <p:cNvSpPr/>
          <p:nvPr/>
        </p:nvSpPr>
        <p:spPr>
          <a:xfrm>
            <a:off x="850432" y="1267768"/>
            <a:ext cx="7408194" cy="2554545"/>
          </a:xfrm>
          <a:prstGeom prst="rect">
            <a:avLst/>
          </a:prstGeom>
        </p:spPr>
        <p:txBody>
          <a:bodyPr wrap="square">
            <a:spAutoFit/>
          </a:bodyPr>
          <a:lstStyle/>
          <a:p>
            <a:pPr marL="571500" indent="-571500">
              <a:buFont typeface="Arial" pitchFamily="34" charset="0"/>
              <a:buChar char="•"/>
            </a:pPr>
            <a:r>
              <a:rPr lang="nl-BE" sz="4000" b="1" dirty="0" smtClean="0">
                <a:solidFill>
                  <a:srgbClr val="575757"/>
                </a:solidFill>
              </a:rPr>
              <a:t>Multiplatform radio</a:t>
            </a:r>
          </a:p>
          <a:p>
            <a:pPr marL="571500" indent="-571500">
              <a:buFont typeface="Arial" pitchFamily="34" charset="0"/>
              <a:buChar char="•"/>
            </a:pPr>
            <a:r>
              <a:rPr lang="nl-BE" sz="4000" b="1" dirty="0" smtClean="0">
                <a:solidFill>
                  <a:srgbClr val="575757"/>
                </a:solidFill>
              </a:rPr>
              <a:t>Radio = </a:t>
            </a:r>
            <a:r>
              <a:rPr lang="nl-BE" sz="4000" b="1" dirty="0" err="1" smtClean="0">
                <a:solidFill>
                  <a:srgbClr val="575757"/>
                </a:solidFill>
              </a:rPr>
              <a:t>your</a:t>
            </a:r>
            <a:r>
              <a:rPr lang="nl-BE" sz="4000" b="1" dirty="0" smtClean="0">
                <a:solidFill>
                  <a:srgbClr val="575757"/>
                </a:solidFill>
              </a:rPr>
              <a:t> guide</a:t>
            </a:r>
          </a:p>
          <a:p>
            <a:pPr marL="571500" indent="-571500">
              <a:buFont typeface="Arial" pitchFamily="34" charset="0"/>
              <a:buChar char="•"/>
            </a:pPr>
            <a:r>
              <a:rPr lang="nl-BE" sz="4000" b="1" dirty="0" smtClean="0">
                <a:solidFill>
                  <a:srgbClr val="575757"/>
                </a:solidFill>
              </a:rPr>
              <a:t>News is </a:t>
            </a:r>
            <a:r>
              <a:rPr lang="nl-BE" sz="4000" b="1" dirty="0" err="1" smtClean="0">
                <a:solidFill>
                  <a:srgbClr val="575757"/>
                </a:solidFill>
              </a:rPr>
              <a:t>key</a:t>
            </a:r>
            <a:endParaRPr lang="nl-BE" sz="4000" b="1" dirty="0" smtClean="0">
              <a:solidFill>
                <a:srgbClr val="575757"/>
              </a:solidFill>
            </a:endParaRPr>
          </a:p>
          <a:p>
            <a:pPr marL="571500" indent="-571500">
              <a:buFont typeface="Arial" pitchFamily="34" charset="0"/>
              <a:buChar char="•"/>
            </a:pPr>
            <a:r>
              <a:rPr lang="nl-BE" sz="4000" b="1" i="1" dirty="0" smtClean="0">
                <a:solidFill>
                  <a:srgbClr val="575757"/>
                </a:solidFill>
              </a:rPr>
              <a:t>Wild Radio</a:t>
            </a:r>
            <a:r>
              <a:rPr lang="nl-BE" sz="4000" b="1" dirty="0" smtClean="0">
                <a:solidFill>
                  <a:srgbClr val="575757"/>
                </a:solidFill>
              </a:rPr>
              <a:t> </a:t>
            </a:r>
            <a:r>
              <a:rPr lang="nl-BE" sz="4000" b="1" dirty="0" err="1" smtClean="0">
                <a:solidFill>
                  <a:srgbClr val="575757"/>
                </a:solidFill>
              </a:rPr>
              <a:t>initiatives</a:t>
            </a:r>
            <a:endParaRPr lang="nl-BE" sz="4000" b="1" dirty="0" smtClean="0">
              <a:solidFill>
                <a:srgbClr val="575757"/>
              </a:solidFill>
            </a:endParaRPr>
          </a:p>
        </p:txBody>
      </p:sp>
      <p:pic>
        <p:nvPicPr>
          <p:cNvPr id="34818" name="Picture 2" descr="H:\Desktop\WRBlog\logoWildRadioLab.jpg">
            <a:hlinkClick r:id="rId3" action="ppaction://hlinkfile"/>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27" t="7838" r="7967" b="7457"/>
          <a:stretch/>
        </p:blipFill>
        <p:spPr bwMode="auto">
          <a:xfrm>
            <a:off x="5000626" y="3933826"/>
            <a:ext cx="22860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0080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154940" y="242357"/>
            <a:ext cx="8267700" cy="405239"/>
          </a:xfrm>
          <a:prstGeom prst="rect">
            <a:avLst/>
          </a:prstGeom>
          <a:noFill/>
          <a:ln>
            <a:noFill/>
          </a:ln>
          <a:effectLst/>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anchor="ctr" anchorCtr="0" compatLnSpc="1">
            <a:prstTxWarp prst="textNoShape">
              <a:avLst/>
            </a:prstTxWarp>
          </a:bodyPr>
          <a:lstStyle/>
          <a:p>
            <a:pPr eaLnBrk="1" hangingPunct="1">
              <a:lnSpc>
                <a:spcPct val="75000"/>
              </a:lnSpc>
            </a:pPr>
            <a:r>
              <a:rPr lang="en-US" sz="2600" dirty="0" smtClean="0">
                <a:latin typeface="+mj-lt"/>
                <a:ea typeface="+mj-ea"/>
                <a:cs typeface="+mj-cs"/>
              </a:rPr>
              <a:t>Get to know VRT</a:t>
            </a:r>
            <a:endParaRPr lang="en-US" sz="2600" dirty="0">
              <a:latin typeface="+mj-lt"/>
              <a:ea typeface="+mj-ea"/>
              <a:cs typeface="+mj-cs"/>
            </a:endParaRPr>
          </a:p>
        </p:txBody>
      </p:sp>
      <p:sp>
        <p:nvSpPr>
          <p:cNvPr id="2" name="Rechthoek 1"/>
          <p:cNvSpPr/>
          <p:nvPr/>
        </p:nvSpPr>
        <p:spPr>
          <a:xfrm>
            <a:off x="850432" y="1267768"/>
            <a:ext cx="7408194" cy="4647426"/>
          </a:xfrm>
          <a:prstGeom prst="rect">
            <a:avLst/>
          </a:prstGeom>
        </p:spPr>
        <p:txBody>
          <a:bodyPr wrap="square">
            <a:spAutoFit/>
          </a:bodyPr>
          <a:lstStyle/>
          <a:p>
            <a:pPr algn="ctr"/>
            <a:r>
              <a:rPr lang="en-US" sz="4000" b="1" dirty="0" smtClean="0">
                <a:solidFill>
                  <a:srgbClr val="575757"/>
                </a:solidFill>
              </a:rPr>
              <a:t>Radio +  </a:t>
            </a:r>
            <a:br>
              <a:rPr lang="en-US" sz="4000" b="1" dirty="0" smtClean="0">
                <a:solidFill>
                  <a:srgbClr val="575757"/>
                </a:solidFill>
              </a:rPr>
            </a:br>
            <a:r>
              <a:rPr lang="en-US" sz="4000" b="1" dirty="0" smtClean="0">
                <a:solidFill>
                  <a:srgbClr val="575757"/>
                </a:solidFill>
                <a:hlinkClick r:id="rId3"/>
              </a:rPr>
              <a:t>http://radioplus.be</a:t>
            </a:r>
            <a:endParaRPr lang="en-US" sz="4000" b="1" dirty="0" smtClean="0">
              <a:solidFill>
                <a:srgbClr val="575757"/>
              </a:solidFill>
            </a:endParaRPr>
          </a:p>
          <a:p>
            <a:pPr algn="ctr"/>
            <a:r>
              <a:rPr lang="en-US" b="1" dirty="0">
                <a:solidFill>
                  <a:srgbClr val="575757"/>
                </a:solidFill>
              </a:rPr>
              <a:t>(public beta version)</a:t>
            </a:r>
          </a:p>
          <a:p>
            <a:endParaRPr lang="en-US" b="1" dirty="0">
              <a:solidFill>
                <a:srgbClr val="575757"/>
              </a:solidFill>
            </a:endParaRPr>
          </a:p>
          <a:p>
            <a:endParaRPr lang="en-US" b="1" dirty="0" smtClean="0">
              <a:solidFill>
                <a:srgbClr val="575757"/>
              </a:solidFill>
            </a:endParaRPr>
          </a:p>
          <a:p>
            <a:endParaRPr lang="en-US" b="1" dirty="0">
              <a:solidFill>
                <a:srgbClr val="575757"/>
              </a:solidFill>
            </a:endParaRPr>
          </a:p>
          <a:p>
            <a:pPr algn="ctr"/>
            <a:r>
              <a:rPr lang="en-US" sz="4000" b="1" dirty="0" smtClean="0">
                <a:solidFill>
                  <a:srgbClr val="575757"/>
                </a:solidFill>
              </a:rPr>
              <a:t>www.vrt.be </a:t>
            </a:r>
          </a:p>
          <a:p>
            <a:pPr algn="ctr"/>
            <a:r>
              <a:rPr lang="en-US" sz="4000" b="1" dirty="0" smtClean="0">
                <a:solidFill>
                  <a:srgbClr val="575757"/>
                </a:solidFill>
              </a:rPr>
              <a:t>www.stubru.be </a:t>
            </a:r>
            <a:br>
              <a:rPr lang="en-US" sz="4000" b="1" dirty="0" smtClean="0">
                <a:solidFill>
                  <a:srgbClr val="575757"/>
                </a:solidFill>
              </a:rPr>
            </a:br>
            <a:r>
              <a:rPr lang="en-US" sz="4000" b="1" dirty="0" smtClean="0">
                <a:solidFill>
                  <a:srgbClr val="575757"/>
                </a:solidFill>
              </a:rPr>
              <a:t>www.mnm.be</a:t>
            </a:r>
          </a:p>
        </p:txBody>
      </p:sp>
    </p:spTree>
    <p:extLst>
      <p:ext uri="{BB962C8B-B14F-4D97-AF65-F5344CB8AC3E}">
        <p14:creationId xmlns:p14="http://schemas.microsoft.com/office/powerpoint/2010/main" val="31722701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54940" y="242357"/>
            <a:ext cx="8267700" cy="405239"/>
          </a:xfrm>
          <a:prstGeom prst="rect">
            <a:avLst/>
          </a:prstGeom>
          <a:noFill/>
          <a:ln>
            <a:noFill/>
          </a:ln>
          <a:effectLst/>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anchor="ctr" anchorCtr="0" compatLnSpc="1">
            <a:prstTxWarp prst="textNoShape">
              <a:avLst/>
            </a:prstTxWarp>
          </a:bodyPr>
          <a:lstStyle/>
          <a:p>
            <a:pPr eaLnBrk="1" hangingPunct="1">
              <a:lnSpc>
                <a:spcPct val="75000"/>
              </a:lnSpc>
            </a:pPr>
            <a:r>
              <a:rPr lang="en-US" sz="2600" dirty="0" smtClean="0">
                <a:latin typeface="+mj-lt"/>
                <a:ea typeface="+mj-ea"/>
                <a:cs typeface="+mj-cs"/>
              </a:rPr>
              <a:t>1. Radio in Belgium</a:t>
            </a:r>
            <a:endParaRPr lang="en-US" sz="2600" dirty="0">
              <a:latin typeface="+mj-lt"/>
              <a:ea typeface="+mj-ea"/>
              <a:cs typeface="+mj-cs"/>
            </a:endParaRPr>
          </a:p>
        </p:txBody>
      </p:sp>
      <p:graphicFrame>
        <p:nvGraphicFramePr>
          <p:cNvPr id="6" name="Grafiek 5"/>
          <p:cNvGraphicFramePr/>
          <p:nvPr>
            <p:extLst>
              <p:ext uri="{D42A27DB-BD31-4B8C-83A1-F6EECF244321}">
                <p14:modId xmlns:p14="http://schemas.microsoft.com/office/powerpoint/2010/main" val="1372884573"/>
              </p:ext>
            </p:extLst>
          </p:nvPr>
        </p:nvGraphicFramePr>
        <p:xfrm>
          <a:off x="204368" y="1155179"/>
          <a:ext cx="8640000" cy="46800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hthoek 3"/>
          <p:cNvSpPr/>
          <p:nvPr/>
        </p:nvSpPr>
        <p:spPr bwMode="auto">
          <a:xfrm>
            <a:off x="680799" y="1404257"/>
            <a:ext cx="4452258" cy="3907972"/>
          </a:xfrm>
          <a:prstGeom prst="rect">
            <a:avLst/>
          </a:prstGeom>
          <a:noFill/>
          <a:ln w="28575" cap="flat" cmpd="sng" algn="ctr">
            <a:solidFill>
              <a:schemeClr val="accent4"/>
            </a:solid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bg1"/>
              </a:solidFill>
              <a:effectLst/>
              <a:latin typeface="Arial" charset="0"/>
            </a:endParaRPr>
          </a:p>
        </p:txBody>
      </p:sp>
      <p:sp>
        <p:nvSpPr>
          <p:cNvPr id="7" name="Tekstvak 6"/>
          <p:cNvSpPr txBox="1"/>
          <p:nvPr/>
        </p:nvSpPr>
        <p:spPr>
          <a:xfrm>
            <a:off x="6095999" y="5987142"/>
            <a:ext cx="2830286" cy="276999"/>
          </a:xfrm>
          <a:prstGeom prst="rect">
            <a:avLst/>
          </a:prstGeom>
          <a:noFill/>
        </p:spPr>
        <p:txBody>
          <a:bodyPr wrap="square" rtlCol="0">
            <a:spAutoFit/>
          </a:bodyPr>
          <a:lstStyle/>
          <a:p>
            <a:r>
              <a:rPr lang="nl-BE" sz="1200" i="1" dirty="0" smtClean="0">
                <a:solidFill>
                  <a:schemeClr val="accent1"/>
                </a:solidFill>
              </a:rPr>
              <a:t>Source: CIM </a:t>
            </a:r>
            <a:r>
              <a:rPr lang="nl-BE" sz="1200" i="1" dirty="0" err="1" smtClean="0">
                <a:solidFill>
                  <a:schemeClr val="accent1"/>
                </a:solidFill>
              </a:rPr>
              <a:t>audiometrics</a:t>
            </a:r>
            <a:r>
              <a:rPr lang="nl-BE" sz="1200" i="1" dirty="0" smtClean="0">
                <a:solidFill>
                  <a:schemeClr val="accent1"/>
                </a:solidFill>
              </a:rPr>
              <a:t>, aug ‘12</a:t>
            </a:r>
            <a:endParaRPr lang="nl-BE" sz="1200" i="1" dirty="0">
              <a:solidFill>
                <a:schemeClr val="accent1"/>
              </a:solidFill>
            </a:endParaRPr>
          </a:p>
        </p:txBody>
      </p:sp>
    </p:spTree>
    <p:extLst>
      <p:ext uri="{BB962C8B-B14F-4D97-AF65-F5344CB8AC3E}">
        <p14:creationId xmlns:p14="http://schemas.microsoft.com/office/powerpoint/2010/main" val="1575677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hthoek 1"/>
          <p:cNvSpPr/>
          <p:nvPr/>
        </p:nvSpPr>
        <p:spPr>
          <a:xfrm>
            <a:off x="656714" y="1165410"/>
            <a:ext cx="4358368" cy="4909036"/>
          </a:xfrm>
          <a:prstGeom prst="rect">
            <a:avLst/>
          </a:prstGeom>
        </p:spPr>
        <p:txBody>
          <a:bodyPr wrap="square">
            <a:spAutoFit/>
          </a:bodyPr>
          <a:lstStyle/>
          <a:p>
            <a:pPr>
              <a:tabLst>
                <a:tab pos="1343025" algn="l"/>
              </a:tabLst>
            </a:pPr>
            <a:r>
              <a:rPr lang="en-US" sz="2000" b="1" dirty="0" smtClean="0">
                <a:solidFill>
                  <a:schemeClr val="bg1"/>
                </a:solidFill>
              </a:rPr>
              <a:t>Average Time Listening</a:t>
            </a:r>
          </a:p>
          <a:p>
            <a:pPr>
              <a:tabLst>
                <a:tab pos="1343025" algn="l"/>
              </a:tabLst>
            </a:pPr>
            <a:r>
              <a:rPr lang="en-US" sz="1600" dirty="0">
                <a:solidFill>
                  <a:schemeClr val="bg1"/>
                </a:solidFill>
              </a:rPr>
              <a:t>	</a:t>
            </a:r>
          </a:p>
          <a:p>
            <a:pPr marL="342900" indent="-342900">
              <a:buFont typeface="+mj-lt"/>
              <a:buAutoNum type="arabicPeriod"/>
              <a:tabLst>
                <a:tab pos="1698625" algn="l"/>
              </a:tabLst>
            </a:pPr>
            <a:r>
              <a:rPr lang="nl-BE" sz="1600" dirty="0" smtClean="0">
                <a:solidFill>
                  <a:schemeClr val="bg1"/>
                </a:solidFill>
              </a:rPr>
              <a:t>Ireland </a:t>
            </a:r>
            <a:r>
              <a:rPr lang="nl-BE" sz="1600" dirty="0">
                <a:solidFill>
                  <a:schemeClr val="bg1"/>
                </a:solidFill>
              </a:rPr>
              <a:t>	4h 22min. 	</a:t>
            </a:r>
          </a:p>
          <a:p>
            <a:pPr marL="342900" indent="-342900">
              <a:buFont typeface="+mj-lt"/>
              <a:buAutoNum type="arabicPeriod"/>
              <a:tabLst>
                <a:tab pos="1698625" algn="l"/>
              </a:tabLst>
            </a:pPr>
            <a:r>
              <a:rPr lang="nl-BE" sz="1600" b="1" dirty="0">
                <a:solidFill>
                  <a:schemeClr val="bg1"/>
                </a:solidFill>
              </a:rPr>
              <a:t>Belgium </a:t>
            </a:r>
            <a:r>
              <a:rPr lang="nl-BE" sz="1600" dirty="0">
                <a:solidFill>
                  <a:schemeClr val="bg1"/>
                </a:solidFill>
              </a:rPr>
              <a:t>	</a:t>
            </a:r>
            <a:r>
              <a:rPr lang="nl-BE" sz="1600" b="1" dirty="0">
                <a:solidFill>
                  <a:schemeClr val="bg1"/>
                </a:solidFill>
              </a:rPr>
              <a:t>4h 12min. </a:t>
            </a:r>
            <a:r>
              <a:rPr lang="nl-BE" sz="1600" dirty="0">
                <a:solidFill>
                  <a:schemeClr val="bg1"/>
                </a:solidFill>
              </a:rPr>
              <a:t>	</a:t>
            </a:r>
          </a:p>
          <a:p>
            <a:pPr marL="342900" indent="-342900">
              <a:buFont typeface="+mj-lt"/>
              <a:buAutoNum type="arabicPeriod"/>
              <a:tabLst>
                <a:tab pos="1698625" algn="l"/>
              </a:tabLst>
            </a:pPr>
            <a:r>
              <a:rPr lang="nl-BE" sz="1600" dirty="0">
                <a:solidFill>
                  <a:schemeClr val="bg1"/>
                </a:solidFill>
              </a:rPr>
              <a:t>Netherlands 	3h 20min. 	</a:t>
            </a:r>
          </a:p>
          <a:p>
            <a:pPr marL="342900" indent="-342900">
              <a:buFont typeface="+mj-lt"/>
              <a:buAutoNum type="arabicPeriod"/>
              <a:tabLst>
                <a:tab pos="1698625" algn="l"/>
              </a:tabLst>
            </a:pPr>
            <a:r>
              <a:rPr lang="nl-BE" sz="1600" dirty="0">
                <a:solidFill>
                  <a:schemeClr val="bg1"/>
                </a:solidFill>
              </a:rPr>
              <a:t>Austria 	3h 17min. 	</a:t>
            </a:r>
          </a:p>
          <a:p>
            <a:pPr marL="342900" indent="-342900">
              <a:buFont typeface="+mj-lt"/>
              <a:buAutoNum type="arabicPeriod"/>
              <a:tabLst>
                <a:tab pos="1698625" algn="l"/>
              </a:tabLst>
            </a:pPr>
            <a:r>
              <a:rPr lang="nl-BE" sz="1600" dirty="0">
                <a:solidFill>
                  <a:schemeClr val="bg1"/>
                </a:solidFill>
              </a:rPr>
              <a:t>Portugal 	3h 14min. 	</a:t>
            </a:r>
          </a:p>
          <a:p>
            <a:pPr marL="342900" indent="-342900">
              <a:buFont typeface="+mj-lt"/>
              <a:buAutoNum type="arabicPeriod"/>
              <a:tabLst>
                <a:tab pos="1698625" algn="l"/>
              </a:tabLst>
            </a:pPr>
            <a:r>
              <a:rPr lang="nl-BE" sz="1600" dirty="0">
                <a:solidFill>
                  <a:schemeClr val="bg1"/>
                </a:solidFill>
              </a:rPr>
              <a:t>Finland 	3h 10min. 	</a:t>
            </a:r>
          </a:p>
          <a:p>
            <a:pPr marL="342900" indent="-342900">
              <a:buFont typeface="+mj-lt"/>
              <a:buAutoNum type="arabicPeriod"/>
              <a:tabLst>
                <a:tab pos="1698625" algn="l"/>
              </a:tabLst>
            </a:pPr>
            <a:r>
              <a:rPr lang="nl-BE" sz="1600" dirty="0">
                <a:solidFill>
                  <a:schemeClr val="bg1"/>
                </a:solidFill>
              </a:rPr>
              <a:t>UK 	3h 09 min. 	</a:t>
            </a:r>
          </a:p>
          <a:p>
            <a:pPr marL="342900" indent="-342900">
              <a:buFont typeface="+mj-lt"/>
              <a:buAutoNum type="arabicPeriod"/>
              <a:tabLst>
                <a:tab pos="1698625" algn="l"/>
              </a:tabLst>
            </a:pPr>
            <a:r>
              <a:rPr lang="nl-BE" sz="1600" dirty="0">
                <a:solidFill>
                  <a:schemeClr val="bg1"/>
                </a:solidFill>
              </a:rPr>
              <a:t>Germany 	3h 06 min. 	</a:t>
            </a:r>
          </a:p>
          <a:p>
            <a:pPr marL="342900" indent="-342900">
              <a:buFont typeface="+mj-lt"/>
              <a:buAutoNum type="arabicPeriod"/>
              <a:tabLst>
                <a:tab pos="1698625" algn="l"/>
              </a:tabLst>
            </a:pPr>
            <a:r>
              <a:rPr lang="nl-BE" sz="1600" dirty="0">
                <a:solidFill>
                  <a:schemeClr val="bg1"/>
                </a:solidFill>
              </a:rPr>
              <a:t>France 	2h 53 min. 	</a:t>
            </a:r>
          </a:p>
          <a:p>
            <a:pPr marL="342900" indent="-342900">
              <a:buFont typeface="+mj-lt"/>
              <a:buAutoNum type="arabicPeriod"/>
              <a:tabLst>
                <a:tab pos="1698625" algn="l"/>
              </a:tabLst>
            </a:pPr>
            <a:r>
              <a:rPr lang="nl-BE" sz="1600" dirty="0">
                <a:solidFill>
                  <a:schemeClr val="bg1"/>
                </a:solidFill>
              </a:rPr>
              <a:t>Italy 	2h 49 min. 	</a:t>
            </a:r>
          </a:p>
          <a:p>
            <a:pPr marL="342900" indent="-342900">
              <a:buFont typeface="+mj-lt"/>
              <a:buAutoNum type="arabicPeriod"/>
              <a:tabLst>
                <a:tab pos="1698625" algn="l"/>
              </a:tabLst>
            </a:pPr>
            <a:r>
              <a:rPr lang="nl-BE" sz="1600" dirty="0">
                <a:solidFill>
                  <a:schemeClr val="bg1"/>
                </a:solidFill>
              </a:rPr>
              <a:t>Sweden 	2h 23 min. 	</a:t>
            </a:r>
          </a:p>
          <a:p>
            <a:pPr marL="342900" indent="-342900">
              <a:buFont typeface="+mj-lt"/>
              <a:buAutoNum type="arabicPeriod"/>
              <a:tabLst>
                <a:tab pos="1698625" algn="l"/>
              </a:tabLst>
            </a:pPr>
            <a:r>
              <a:rPr lang="nl-BE" sz="1600" dirty="0">
                <a:solidFill>
                  <a:schemeClr val="bg1"/>
                </a:solidFill>
              </a:rPr>
              <a:t>Denmark 	2h 03 min. 	</a:t>
            </a:r>
          </a:p>
          <a:p>
            <a:pPr marL="342900" indent="-342900">
              <a:buFont typeface="+mj-lt"/>
              <a:buAutoNum type="arabicPeriod"/>
              <a:tabLst>
                <a:tab pos="1698625" algn="l"/>
              </a:tabLst>
            </a:pPr>
            <a:r>
              <a:rPr lang="nl-BE" sz="1600" dirty="0">
                <a:solidFill>
                  <a:schemeClr val="bg1"/>
                </a:solidFill>
              </a:rPr>
              <a:t>Switzerland 	1h 53 min. 	</a:t>
            </a:r>
          </a:p>
          <a:p>
            <a:pPr marL="342900" indent="-342900">
              <a:buFont typeface="+mj-lt"/>
              <a:buAutoNum type="arabicPeriod"/>
              <a:tabLst>
                <a:tab pos="1698625" algn="l"/>
              </a:tabLst>
            </a:pPr>
            <a:r>
              <a:rPr lang="nl-BE" sz="1600" dirty="0">
                <a:solidFill>
                  <a:schemeClr val="bg1"/>
                </a:solidFill>
              </a:rPr>
              <a:t>Spain 	1h 47 min. 	</a:t>
            </a:r>
          </a:p>
          <a:p>
            <a:pPr marL="342900" indent="-342900">
              <a:buFont typeface="+mj-lt"/>
              <a:buAutoNum type="arabicPeriod"/>
              <a:tabLst>
                <a:tab pos="1698625" algn="l"/>
              </a:tabLst>
            </a:pPr>
            <a:r>
              <a:rPr lang="nl-BE" sz="1600" dirty="0">
                <a:solidFill>
                  <a:schemeClr val="bg1"/>
                </a:solidFill>
              </a:rPr>
              <a:t>Norway 	1h 40 min. 	</a:t>
            </a:r>
          </a:p>
          <a:p>
            <a:pPr marL="457200" indent="-457200">
              <a:buFont typeface="+mj-lt"/>
              <a:buAutoNum type="arabicPeriod"/>
              <a:tabLst>
                <a:tab pos="1343025" algn="l"/>
              </a:tabLst>
            </a:pPr>
            <a:endParaRPr lang="nl-BE" sz="1600" dirty="0" smtClean="0">
              <a:solidFill>
                <a:schemeClr val="bg1"/>
              </a:solidFill>
            </a:endParaRPr>
          </a:p>
          <a:p>
            <a:pPr>
              <a:tabLst>
                <a:tab pos="1343025" algn="l"/>
              </a:tabLst>
            </a:pPr>
            <a:endParaRPr lang="nl-BE" sz="1050" dirty="0" smtClean="0">
              <a:solidFill>
                <a:schemeClr val="bg1"/>
              </a:solidFill>
            </a:endParaRPr>
          </a:p>
          <a:p>
            <a:pPr>
              <a:tabLst>
                <a:tab pos="1343025" algn="l"/>
              </a:tabLst>
            </a:pPr>
            <a:r>
              <a:rPr lang="nl-BE" sz="1050" dirty="0">
                <a:solidFill>
                  <a:schemeClr val="bg1"/>
                </a:solidFill>
              </a:rPr>
              <a:t>	</a:t>
            </a:r>
            <a:r>
              <a:rPr lang="nl-BE" sz="1050" dirty="0" smtClean="0">
                <a:solidFill>
                  <a:schemeClr val="bg1"/>
                </a:solidFill>
              </a:rPr>
              <a:t>Source: EBU Guides, </a:t>
            </a:r>
            <a:r>
              <a:rPr lang="nl-BE" sz="1050" dirty="0" err="1" smtClean="0">
                <a:solidFill>
                  <a:schemeClr val="bg1"/>
                </a:solidFill>
              </a:rPr>
              <a:t>July</a:t>
            </a:r>
            <a:r>
              <a:rPr lang="nl-BE" sz="1050" dirty="0" smtClean="0">
                <a:solidFill>
                  <a:schemeClr val="bg1"/>
                </a:solidFill>
              </a:rPr>
              <a:t> 2012</a:t>
            </a:r>
            <a:endParaRPr lang="nl-BE" sz="1050" dirty="0">
              <a:solidFill>
                <a:schemeClr val="bg1"/>
              </a:solidFill>
            </a:endParaRPr>
          </a:p>
        </p:txBody>
      </p:sp>
      <p:sp>
        <p:nvSpPr>
          <p:cNvPr id="5" name="Rechthoek 4"/>
          <p:cNvSpPr/>
          <p:nvPr/>
        </p:nvSpPr>
        <p:spPr>
          <a:xfrm>
            <a:off x="154940" y="242357"/>
            <a:ext cx="8267700" cy="405239"/>
          </a:xfrm>
          <a:prstGeom prst="rect">
            <a:avLst/>
          </a:prstGeom>
          <a:noFill/>
          <a:ln>
            <a:noFill/>
          </a:ln>
          <a:effectLst/>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anchor="ctr" anchorCtr="0" compatLnSpc="1">
            <a:prstTxWarp prst="textNoShape">
              <a:avLst/>
            </a:prstTxWarp>
          </a:bodyPr>
          <a:lstStyle/>
          <a:p>
            <a:pPr eaLnBrk="1" hangingPunct="1">
              <a:lnSpc>
                <a:spcPct val="75000"/>
              </a:lnSpc>
            </a:pPr>
            <a:r>
              <a:rPr lang="en-US" sz="2600" dirty="0" smtClean="0">
                <a:solidFill>
                  <a:schemeClr val="bg1"/>
                </a:solidFill>
                <a:latin typeface="+mj-lt"/>
                <a:ea typeface="+mj-ea"/>
                <a:cs typeface="+mj-cs"/>
              </a:rPr>
              <a:t>1. Radio </a:t>
            </a:r>
            <a:r>
              <a:rPr lang="en-US" sz="2600" dirty="0">
                <a:solidFill>
                  <a:schemeClr val="bg1"/>
                </a:solidFill>
                <a:latin typeface="+mj-lt"/>
                <a:ea typeface="+mj-ea"/>
                <a:cs typeface="+mj-cs"/>
              </a:rPr>
              <a:t>in Belgium</a:t>
            </a:r>
          </a:p>
        </p:txBody>
      </p:sp>
      <p:pic>
        <p:nvPicPr>
          <p:cNvPr id="39939"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890" b="97319" l="9217" r="93217">
                        <a14:foregroundMark x1="42783" y1="40379" x2="42783" y2="40379"/>
                        <a14:foregroundMark x1="73391" y1="5205" x2="73391" y2="5205"/>
                        <a14:foregroundMark x1="22957" y1="52681" x2="22957" y2="52681"/>
                        <a14:foregroundMark x1="14435" y1="62461" x2="14435" y2="62461"/>
                        <a14:foregroundMark x1="21565" y1="84543" x2="21565" y2="84543"/>
                        <a14:foregroundMark x1="21913" y1="94322" x2="21913" y2="94322"/>
                        <a14:foregroundMark x1="46783" y1="92744" x2="46783" y2="92744"/>
                        <a14:foregroundMark x1="46435" y1="87855" x2="46435" y2="87855"/>
                        <a14:foregroundMark x1="93565" y1="73028" x2="93565" y2="73028"/>
                        <a14:foregroundMark x1="72348" y1="96530" x2="72348" y2="96530"/>
                        <a14:foregroundMark x1="54609" y1="97319" x2="54609" y2="97319"/>
                        <a14:backgroundMark x1="76174" y1="2208" x2="76174" y2="2208"/>
                      </a14:backgroundRemoval>
                    </a14:imgEffect>
                  </a14:imgLayer>
                </a14:imgProps>
              </a:ext>
              <a:ext uri="{28A0092B-C50C-407E-A947-70E740481C1C}">
                <a14:useLocalDpi xmlns:a14="http://schemas.microsoft.com/office/drawing/2010/main" val="0"/>
              </a:ext>
            </a:extLst>
          </a:blip>
          <a:srcRect/>
          <a:stretch>
            <a:fillRect/>
          </a:stretch>
        </p:blipFill>
        <p:spPr bwMode="auto">
          <a:xfrm>
            <a:off x="3753348" y="1128527"/>
            <a:ext cx="4400051" cy="4851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33803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334"/>
          <a:stretch/>
        </p:blipFill>
        <p:spPr bwMode="auto">
          <a:xfrm>
            <a:off x="749301" y="1140618"/>
            <a:ext cx="8077200" cy="467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hoek 2"/>
          <p:cNvSpPr/>
          <p:nvPr/>
        </p:nvSpPr>
        <p:spPr>
          <a:xfrm>
            <a:off x="154940" y="242357"/>
            <a:ext cx="8267700" cy="405239"/>
          </a:xfrm>
          <a:prstGeom prst="rect">
            <a:avLst/>
          </a:prstGeom>
          <a:noFill/>
          <a:ln>
            <a:noFill/>
          </a:ln>
          <a:effectLst/>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anchor="ctr" anchorCtr="0" compatLnSpc="1">
            <a:prstTxWarp prst="textNoShape">
              <a:avLst/>
            </a:prstTxWarp>
          </a:bodyPr>
          <a:lstStyle/>
          <a:p>
            <a:pPr eaLnBrk="1" hangingPunct="1">
              <a:lnSpc>
                <a:spcPct val="75000"/>
              </a:lnSpc>
            </a:pPr>
            <a:r>
              <a:rPr lang="en-US" sz="2600" dirty="0" smtClean="0">
                <a:latin typeface="+mj-lt"/>
                <a:ea typeface="+mj-ea"/>
                <a:cs typeface="+mj-cs"/>
              </a:rPr>
              <a:t>1. Radio </a:t>
            </a:r>
            <a:r>
              <a:rPr lang="en-US" sz="2600" dirty="0">
                <a:latin typeface="+mj-lt"/>
                <a:ea typeface="+mj-ea"/>
                <a:cs typeface="+mj-cs"/>
              </a:rPr>
              <a:t>in Belgium</a:t>
            </a:r>
          </a:p>
        </p:txBody>
      </p:sp>
    </p:spTree>
    <p:extLst>
      <p:ext uri="{BB962C8B-B14F-4D97-AF65-F5344CB8AC3E}">
        <p14:creationId xmlns:p14="http://schemas.microsoft.com/office/powerpoint/2010/main" val="35417137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376"/>
          <a:stretch/>
        </p:blipFill>
        <p:spPr bwMode="auto">
          <a:xfrm>
            <a:off x="557457" y="946150"/>
            <a:ext cx="7997182"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hoek 2"/>
          <p:cNvSpPr/>
          <p:nvPr/>
        </p:nvSpPr>
        <p:spPr>
          <a:xfrm>
            <a:off x="154940" y="242357"/>
            <a:ext cx="8267700" cy="405239"/>
          </a:xfrm>
          <a:prstGeom prst="rect">
            <a:avLst/>
          </a:prstGeom>
          <a:noFill/>
          <a:ln>
            <a:noFill/>
          </a:ln>
          <a:effectLst/>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anchor="ctr" anchorCtr="0" compatLnSpc="1">
            <a:prstTxWarp prst="textNoShape">
              <a:avLst/>
            </a:prstTxWarp>
          </a:bodyPr>
          <a:lstStyle/>
          <a:p>
            <a:pPr eaLnBrk="1" hangingPunct="1">
              <a:lnSpc>
                <a:spcPct val="75000"/>
              </a:lnSpc>
            </a:pPr>
            <a:r>
              <a:rPr lang="en-US" sz="2600" dirty="0" smtClean="0">
                <a:latin typeface="+mj-lt"/>
                <a:ea typeface="+mj-ea"/>
                <a:cs typeface="+mj-cs"/>
              </a:rPr>
              <a:t>1. Radio </a:t>
            </a:r>
            <a:r>
              <a:rPr lang="en-US" sz="2600" dirty="0">
                <a:latin typeface="+mj-lt"/>
                <a:ea typeface="+mj-ea"/>
                <a:cs typeface="+mj-cs"/>
              </a:rPr>
              <a:t>in Belgium</a:t>
            </a:r>
          </a:p>
        </p:txBody>
      </p:sp>
    </p:spTree>
    <p:extLst>
      <p:ext uri="{BB962C8B-B14F-4D97-AF65-F5344CB8AC3E}">
        <p14:creationId xmlns:p14="http://schemas.microsoft.com/office/powerpoint/2010/main" val="18211776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Afbeelding 3" descr="V:\Media\Radio\RADIOLOGO'S\logo_Radio1.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01399" y="740228"/>
            <a:ext cx="825348" cy="80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Afbeelding 4" descr="V:\Media\Radio\RADIOLOGO'S\RADIO2_Q ORANJ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8594" y="1893699"/>
            <a:ext cx="850958" cy="76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994" y="3012247"/>
            <a:ext cx="760158" cy="796245"/>
          </a:xfrm>
          <a:prstGeom prst="rect">
            <a:avLst/>
          </a:prstGeom>
          <a:noFill/>
          <a:ln>
            <a:noFill/>
          </a:ln>
          <a:effectLst/>
          <a:extLst>
            <a:ext uri="{909E8E84-426E-40DD-AFC4-6F175D3DCCD1}">
              <a14:hiddenFill xmlns:a14="http://schemas.microsoft.com/office/drawing/2010/main">
                <a:solidFill>
                  <a:srgbClr val="9EBF07"/>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Afbeelding 6" descr="V:\Media\Radio\RADIOLOGO'S\mnm_blauwe baseline_Q.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977" y="4165718"/>
            <a:ext cx="1122193" cy="77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Afbeelding 7" descr="V:\Media\Radio\RADIOLOGO'S\Stubru_rood 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2037" y="5301727"/>
            <a:ext cx="1144072" cy="70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p:cNvSpPr/>
          <p:nvPr/>
        </p:nvSpPr>
        <p:spPr>
          <a:xfrm>
            <a:off x="2356406" y="881389"/>
            <a:ext cx="6482733" cy="523220"/>
          </a:xfrm>
          <a:prstGeom prst="rect">
            <a:avLst/>
          </a:prstGeom>
        </p:spPr>
        <p:txBody>
          <a:bodyPr wrap="square">
            <a:spAutoFit/>
          </a:bodyPr>
          <a:lstStyle/>
          <a:p>
            <a:pPr marL="0" indent="0" eaLnBrk="1" hangingPunct="1">
              <a:buFont typeface="Wingdings" pitchFamily="2" charset="2"/>
              <a:buNone/>
              <a:defRPr/>
            </a:pPr>
            <a:r>
              <a:rPr lang="nl-BE" sz="2800" dirty="0" err="1"/>
              <a:t>current</a:t>
            </a:r>
            <a:r>
              <a:rPr lang="nl-BE" sz="2800" dirty="0"/>
              <a:t> </a:t>
            </a:r>
            <a:r>
              <a:rPr lang="nl-BE" sz="2800" dirty="0" err="1"/>
              <a:t>affairs</a:t>
            </a:r>
            <a:r>
              <a:rPr lang="nl-BE" sz="2800" dirty="0"/>
              <a:t>, </a:t>
            </a:r>
            <a:r>
              <a:rPr lang="nl-BE" sz="2800" dirty="0" err="1"/>
              <a:t>news</a:t>
            </a:r>
            <a:r>
              <a:rPr lang="nl-BE" sz="2800" dirty="0"/>
              <a:t> &amp; sport</a:t>
            </a:r>
          </a:p>
        </p:txBody>
      </p:sp>
      <p:sp>
        <p:nvSpPr>
          <p:cNvPr id="6" name="Rechthoek 5"/>
          <p:cNvSpPr/>
          <p:nvPr/>
        </p:nvSpPr>
        <p:spPr>
          <a:xfrm>
            <a:off x="2356406" y="5393710"/>
            <a:ext cx="6920180" cy="523220"/>
          </a:xfrm>
          <a:prstGeom prst="rect">
            <a:avLst/>
          </a:prstGeom>
        </p:spPr>
        <p:txBody>
          <a:bodyPr wrap="square">
            <a:spAutoFit/>
          </a:bodyPr>
          <a:lstStyle/>
          <a:p>
            <a:pPr marL="0" indent="0" eaLnBrk="1" hangingPunct="1">
              <a:buFont typeface="Wingdings" pitchFamily="2" charset="2"/>
              <a:buNone/>
              <a:defRPr/>
            </a:pPr>
            <a:r>
              <a:rPr lang="nl-BE" sz="2800" dirty="0" smtClean="0"/>
              <a:t>“</a:t>
            </a:r>
            <a:r>
              <a:rPr lang="nl-BE" sz="2800" dirty="0" err="1"/>
              <a:t>young</a:t>
            </a:r>
            <a:r>
              <a:rPr lang="nl-BE" sz="2800" dirty="0"/>
              <a:t>” </a:t>
            </a:r>
            <a:r>
              <a:rPr lang="nl-BE" sz="2800" dirty="0" err="1"/>
              <a:t>adventurous</a:t>
            </a:r>
            <a:r>
              <a:rPr lang="nl-BE" sz="2800" dirty="0"/>
              <a:t>  </a:t>
            </a:r>
            <a:r>
              <a:rPr lang="nl-BE" sz="2800" dirty="0" err="1" smtClean="0"/>
              <a:t>music</a:t>
            </a:r>
            <a:r>
              <a:rPr lang="nl-BE" sz="2800" dirty="0" smtClean="0"/>
              <a:t> radio</a:t>
            </a:r>
            <a:endParaRPr lang="nl-BE" sz="2800" dirty="0"/>
          </a:p>
        </p:txBody>
      </p:sp>
      <p:sp>
        <p:nvSpPr>
          <p:cNvPr id="7" name="Rechthoek 6"/>
          <p:cNvSpPr/>
          <p:nvPr/>
        </p:nvSpPr>
        <p:spPr>
          <a:xfrm>
            <a:off x="2356410" y="2012750"/>
            <a:ext cx="6642447" cy="523220"/>
          </a:xfrm>
          <a:prstGeom prst="rect">
            <a:avLst/>
          </a:prstGeom>
        </p:spPr>
        <p:txBody>
          <a:bodyPr wrap="square">
            <a:spAutoFit/>
          </a:bodyPr>
          <a:lstStyle/>
          <a:p>
            <a:r>
              <a:rPr lang="nl-BE" sz="2800" dirty="0"/>
              <a:t>mixed </a:t>
            </a:r>
            <a:r>
              <a:rPr lang="nl-BE" sz="2800" dirty="0" err="1"/>
              <a:t>regional</a:t>
            </a:r>
            <a:r>
              <a:rPr lang="nl-BE" sz="2800" dirty="0"/>
              <a:t> </a:t>
            </a:r>
            <a:r>
              <a:rPr lang="nl-BE" sz="2800" dirty="0" err="1"/>
              <a:t>and</a:t>
            </a:r>
            <a:r>
              <a:rPr lang="nl-BE" sz="2800" dirty="0"/>
              <a:t> </a:t>
            </a:r>
            <a:r>
              <a:rPr lang="nl-BE" sz="2800" dirty="0" err="1"/>
              <a:t>national</a:t>
            </a:r>
            <a:r>
              <a:rPr lang="nl-BE" sz="2800" dirty="0"/>
              <a:t> family radio</a:t>
            </a:r>
          </a:p>
        </p:txBody>
      </p:sp>
      <p:sp>
        <p:nvSpPr>
          <p:cNvPr id="8" name="Rechthoek 7"/>
          <p:cNvSpPr/>
          <p:nvPr/>
        </p:nvSpPr>
        <p:spPr>
          <a:xfrm>
            <a:off x="2356410" y="3148759"/>
            <a:ext cx="6482733" cy="523220"/>
          </a:xfrm>
          <a:prstGeom prst="rect">
            <a:avLst/>
          </a:prstGeom>
        </p:spPr>
        <p:txBody>
          <a:bodyPr wrap="square">
            <a:spAutoFit/>
          </a:bodyPr>
          <a:lstStyle/>
          <a:p>
            <a:pPr marL="0" indent="0" eaLnBrk="1" hangingPunct="1">
              <a:buFont typeface="Wingdings" pitchFamily="2" charset="2"/>
              <a:buNone/>
              <a:defRPr/>
            </a:pPr>
            <a:r>
              <a:rPr lang="nl-BE" sz="2800" dirty="0" err="1"/>
              <a:t>classical</a:t>
            </a:r>
            <a:r>
              <a:rPr lang="nl-BE" sz="2800" dirty="0"/>
              <a:t> </a:t>
            </a:r>
            <a:r>
              <a:rPr lang="nl-BE" sz="2800" dirty="0" err="1"/>
              <a:t>music</a:t>
            </a:r>
            <a:r>
              <a:rPr lang="nl-BE" sz="2800" dirty="0"/>
              <a:t>, </a:t>
            </a:r>
            <a:r>
              <a:rPr lang="nl-BE" sz="2800" dirty="0" err="1"/>
              <a:t>news</a:t>
            </a:r>
            <a:r>
              <a:rPr lang="nl-BE" sz="2800" dirty="0"/>
              <a:t> </a:t>
            </a:r>
            <a:r>
              <a:rPr lang="nl-BE" sz="2800" dirty="0" err="1"/>
              <a:t>and</a:t>
            </a:r>
            <a:r>
              <a:rPr lang="nl-BE" sz="2800" dirty="0"/>
              <a:t> culture</a:t>
            </a:r>
          </a:p>
        </p:txBody>
      </p:sp>
      <p:sp>
        <p:nvSpPr>
          <p:cNvPr id="10" name="Rechthoek 9"/>
          <p:cNvSpPr/>
          <p:nvPr/>
        </p:nvSpPr>
        <p:spPr>
          <a:xfrm>
            <a:off x="2356410" y="4293499"/>
            <a:ext cx="4860327" cy="523220"/>
          </a:xfrm>
          <a:prstGeom prst="rect">
            <a:avLst/>
          </a:prstGeom>
        </p:spPr>
        <p:txBody>
          <a:bodyPr wrap="square">
            <a:spAutoFit/>
          </a:bodyPr>
          <a:lstStyle/>
          <a:p>
            <a:pPr marL="0" indent="0" eaLnBrk="1" hangingPunct="1">
              <a:buFont typeface="Wingdings" pitchFamily="2" charset="2"/>
              <a:buNone/>
              <a:defRPr/>
            </a:pPr>
            <a:r>
              <a:rPr lang="nl-BE" sz="2800" dirty="0" err="1" smtClean="0"/>
              <a:t>join</a:t>
            </a:r>
            <a:r>
              <a:rPr lang="nl-BE" sz="2800" dirty="0" smtClean="0"/>
              <a:t>-in </a:t>
            </a:r>
            <a:r>
              <a:rPr lang="nl-BE" sz="2800" dirty="0" err="1"/>
              <a:t>hitradio</a:t>
            </a:r>
            <a:endParaRPr lang="nl-BE" sz="2800" dirty="0"/>
          </a:p>
        </p:txBody>
      </p:sp>
      <p:sp>
        <p:nvSpPr>
          <p:cNvPr id="18" name="Rechthoek 17"/>
          <p:cNvSpPr/>
          <p:nvPr/>
        </p:nvSpPr>
        <p:spPr>
          <a:xfrm>
            <a:off x="154940" y="242357"/>
            <a:ext cx="8267700" cy="405239"/>
          </a:xfrm>
          <a:prstGeom prst="rect">
            <a:avLst/>
          </a:prstGeom>
          <a:noFill/>
          <a:ln>
            <a:noFill/>
          </a:ln>
          <a:effectLst/>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anchor="ctr" anchorCtr="0" compatLnSpc="1">
            <a:prstTxWarp prst="textNoShape">
              <a:avLst/>
            </a:prstTxWarp>
          </a:bodyPr>
          <a:lstStyle/>
          <a:p>
            <a:pPr eaLnBrk="1" hangingPunct="1">
              <a:lnSpc>
                <a:spcPct val="75000"/>
              </a:lnSpc>
            </a:pPr>
            <a:r>
              <a:rPr lang="en-US" sz="2600" dirty="0" smtClean="0">
                <a:latin typeface="+mj-lt"/>
                <a:ea typeface="+mj-ea"/>
                <a:cs typeface="+mj-cs"/>
              </a:rPr>
              <a:t>2. VRT Radio Brands</a:t>
            </a:r>
            <a:endParaRPr lang="en-US" sz="2600" dirty="0">
              <a:latin typeface="+mj-lt"/>
              <a:ea typeface="+mj-ea"/>
              <a:cs typeface="+mj-cs"/>
            </a:endParaRPr>
          </a:p>
        </p:txBody>
      </p:sp>
    </p:spTree>
    <p:extLst>
      <p:ext uri="{BB962C8B-B14F-4D97-AF65-F5344CB8AC3E}">
        <p14:creationId xmlns:p14="http://schemas.microsoft.com/office/powerpoint/2010/main" val="13520995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a:xfrm>
            <a:off x="736600" y="1054100"/>
            <a:ext cx="7542213" cy="1017588"/>
          </a:xfrm>
          <a:prstGeom prst="rect">
            <a:avLst/>
          </a:prstGeom>
        </p:spPr>
        <p:txBody>
          <a:bodyPr/>
          <a:lstStyle>
            <a:lvl1pPr marL="292100" indent="-292100" algn="l" rtl="0" eaLnBrk="1" fontAlgn="base" hangingPunct="1">
              <a:spcBef>
                <a:spcPct val="45000"/>
              </a:spcBef>
              <a:spcAft>
                <a:spcPct val="0"/>
              </a:spcAft>
              <a:buClr>
                <a:srgbClr val="9EBF07"/>
              </a:buClr>
              <a:buSzPct val="110000"/>
              <a:buFont typeface="Wingdings" charset="2"/>
              <a:buBlip>
                <a:blip r:embed="rId3"/>
              </a:buBlip>
              <a:defRPr sz="2400">
                <a:solidFill>
                  <a:srgbClr val="4A4A4A"/>
                </a:solidFill>
                <a:latin typeface="+mn-lt"/>
                <a:ea typeface="+mn-ea"/>
                <a:cs typeface="+mn-cs"/>
              </a:defRPr>
            </a:lvl1pPr>
            <a:lvl2pPr marL="863600" indent="-292100" algn="l" rtl="0" eaLnBrk="1" fontAlgn="base" hangingPunct="1">
              <a:lnSpc>
                <a:spcPct val="85000"/>
              </a:lnSpc>
              <a:spcBef>
                <a:spcPct val="45000"/>
              </a:spcBef>
              <a:spcAft>
                <a:spcPct val="0"/>
              </a:spcAft>
              <a:buClr>
                <a:srgbClr val="9EBF07"/>
              </a:buClr>
              <a:buChar char="–"/>
              <a:defRPr sz="2000">
                <a:solidFill>
                  <a:srgbClr val="4A4A4A"/>
                </a:solidFill>
                <a:latin typeface="+mn-lt"/>
              </a:defRPr>
            </a:lvl2pPr>
            <a:lvl3pPr marL="1371600" indent="-228600" algn="l" rtl="0" eaLnBrk="1" fontAlgn="base" hangingPunct="1">
              <a:lnSpc>
                <a:spcPct val="85000"/>
              </a:lnSpc>
              <a:spcBef>
                <a:spcPct val="45000"/>
              </a:spcBef>
              <a:spcAft>
                <a:spcPct val="0"/>
              </a:spcAft>
              <a:buClr>
                <a:srgbClr val="9EBF07"/>
              </a:buClr>
              <a:buChar char="–"/>
              <a:defRPr sz="2000">
                <a:solidFill>
                  <a:srgbClr val="4A4A4A"/>
                </a:solidFill>
                <a:latin typeface="+mn-lt"/>
              </a:defRPr>
            </a:lvl3pPr>
            <a:lvl4pPr marL="1790700" indent="-228600" algn="l" rtl="0" eaLnBrk="1" fontAlgn="base" hangingPunct="1">
              <a:lnSpc>
                <a:spcPct val="85000"/>
              </a:lnSpc>
              <a:spcBef>
                <a:spcPct val="45000"/>
              </a:spcBef>
              <a:spcAft>
                <a:spcPct val="0"/>
              </a:spcAft>
              <a:buClr>
                <a:srgbClr val="9EBF07"/>
              </a:buClr>
              <a:buChar char="–"/>
              <a:defRPr sz="2000">
                <a:solidFill>
                  <a:srgbClr val="4A4A4A"/>
                </a:solidFill>
                <a:latin typeface="+mn-lt"/>
              </a:defRPr>
            </a:lvl4pPr>
            <a:lvl5pPr marL="2209800" indent="-228600" algn="l" rtl="0" eaLnBrk="1" fontAlgn="base" hangingPunct="1">
              <a:lnSpc>
                <a:spcPct val="85000"/>
              </a:lnSpc>
              <a:spcBef>
                <a:spcPct val="45000"/>
              </a:spcBef>
              <a:spcAft>
                <a:spcPct val="0"/>
              </a:spcAft>
              <a:buClr>
                <a:srgbClr val="9EBF07"/>
              </a:buClr>
              <a:buChar char="–"/>
              <a:defRPr sz="2000">
                <a:solidFill>
                  <a:srgbClr val="4A4A4A"/>
                </a:solidFill>
                <a:latin typeface="+mn-lt"/>
              </a:defRPr>
            </a:lvl5pPr>
            <a:lvl6pPr marL="2667000" indent="-228600" algn="l" rtl="0" eaLnBrk="1" fontAlgn="base" hangingPunct="1">
              <a:lnSpc>
                <a:spcPct val="85000"/>
              </a:lnSpc>
              <a:spcBef>
                <a:spcPct val="45000"/>
              </a:spcBef>
              <a:spcAft>
                <a:spcPct val="0"/>
              </a:spcAft>
              <a:buClr>
                <a:srgbClr val="9EBF07"/>
              </a:buClr>
              <a:buChar char="–"/>
              <a:defRPr sz="2000">
                <a:solidFill>
                  <a:srgbClr val="4A4A4A"/>
                </a:solidFill>
                <a:latin typeface="+mn-lt"/>
              </a:defRPr>
            </a:lvl6pPr>
            <a:lvl7pPr marL="3124200" indent="-228600" algn="l" rtl="0" eaLnBrk="1" fontAlgn="base" hangingPunct="1">
              <a:lnSpc>
                <a:spcPct val="85000"/>
              </a:lnSpc>
              <a:spcBef>
                <a:spcPct val="45000"/>
              </a:spcBef>
              <a:spcAft>
                <a:spcPct val="0"/>
              </a:spcAft>
              <a:buClr>
                <a:srgbClr val="9EBF07"/>
              </a:buClr>
              <a:buChar char="–"/>
              <a:defRPr sz="2000">
                <a:solidFill>
                  <a:srgbClr val="4A4A4A"/>
                </a:solidFill>
                <a:latin typeface="+mn-lt"/>
              </a:defRPr>
            </a:lvl7pPr>
            <a:lvl8pPr marL="3581400" indent="-228600" algn="l" rtl="0" eaLnBrk="1" fontAlgn="base" hangingPunct="1">
              <a:lnSpc>
                <a:spcPct val="85000"/>
              </a:lnSpc>
              <a:spcBef>
                <a:spcPct val="45000"/>
              </a:spcBef>
              <a:spcAft>
                <a:spcPct val="0"/>
              </a:spcAft>
              <a:buClr>
                <a:srgbClr val="9EBF07"/>
              </a:buClr>
              <a:buChar char="–"/>
              <a:defRPr sz="2000">
                <a:solidFill>
                  <a:srgbClr val="4A4A4A"/>
                </a:solidFill>
                <a:latin typeface="+mn-lt"/>
              </a:defRPr>
            </a:lvl8pPr>
            <a:lvl9pPr marL="4038600" indent="-228600" algn="l" rtl="0" eaLnBrk="1" fontAlgn="base" hangingPunct="1">
              <a:lnSpc>
                <a:spcPct val="85000"/>
              </a:lnSpc>
              <a:spcBef>
                <a:spcPct val="45000"/>
              </a:spcBef>
              <a:spcAft>
                <a:spcPct val="0"/>
              </a:spcAft>
              <a:buClr>
                <a:srgbClr val="9EBF07"/>
              </a:buClr>
              <a:buChar char="–"/>
              <a:defRPr sz="2000">
                <a:solidFill>
                  <a:srgbClr val="4A4A4A"/>
                </a:solidFill>
                <a:latin typeface="+mn-lt"/>
              </a:defRPr>
            </a:lvl9pPr>
          </a:lstStyle>
          <a:p>
            <a:pPr marL="0" indent="0">
              <a:buNone/>
              <a:defRPr/>
            </a:pPr>
            <a:r>
              <a:rPr lang="fr-CH" sz="2000" kern="1200" dirty="0" smtClean="0"/>
              <a:t>Radio </a:t>
            </a:r>
            <a:r>
              <a:rPr lang="fr-CH" sz="2000" kern="1200" dirty="0" err="1" smtClean="0"/>
              <a:t>listening</a:t>
            </a:r>
            <a:r>
              <a:rPr lang="fr-CH" sz="2000" kern="1200" dirty="0" smtClean="0"/>
              <a:t> time </a:t>
            </a:r>
            <a:r>
              <a:rPr lang="fr-CH" sz="2000" kern="1200" dirty="0" err="1" smtClean="0"/>
              <a:t>is</a:t>
            </a:r>
            <a:r>
              <a:rPr lang="fr-CH" sz="2000" kern="1200" dirty="0" smtClean="0"/>
              <a:t> </a:t>
            </a:r>
            <a:r>
              <a:rPr lang="fr-CH" sz="2000" kern="1200" dirty="0" err="1" smtClean="0"/>
              <a:t>decreasing</a:t>
            </a:r>
            <a:r>
              <a:rPr lang="fr-CH" sz="2000" kern="1200" dirty="0" smtClean="0"/>
              <a:t>, </a:t>
            </a:r>
            <a:r>
              <a:rPr lang="fr-CH" sz="2000" kern="1200" dirty="0" err="1" smtClean="0"/>
              <a:t>especially</a:t>
            </a:r>
            <a:r>
              <a:rPr lang="fr-CH" sz="2000" kern="1200" dirty="0" smtClean="0"/>
              <a:t> </a:t>
            </a:r>
            <a:r>
              <a:rPr lang="fr-CH" sz="2000" kern="1200" dirty="0" err="1" smtClean="0"/>
              <a:t>among</a:t>
            </a:r>
            <a:r>
              <a:rPr lang="fr-CH" sz="2000" kern="1200" dirty="0" smtClean="0"/>
              <a:t> </a:t>
            </a:r>
            <a:r>
              <a:rPr lang="fr-CH" sz="2000" kern="1200" dirty="0" err="1" smtClean="0"/>
              <a:t>youth</a:t>
            </a:r>
            <a:endParaRPr lang="fr-CH" sz="2000" kern="1200" dirty="0" smtClean="0"/>
          </a:p>
          <a:p>
            <a:pPr lvl="1">
              <a:buFont typeface="Wingdings" pitchFamily="2" charset="2"/>
              <a:buNone/>
              <a:defRPr/>
            </a:pPr>
            <a:endParaRPr lang="fr-CH" dirty="0" smtClean="0">
              <a:solidFill>
                <a:schemeClr val="tx1"/>
              </a:solidFill>
            </a:endParaRPr>
          </a:p>
        </p:txBody>
      </p:sp>
      <p:sp>
        <p:nvSpPr>
          <p:cNvPr id="3" name="Rectangle 5"/>
          <p:cNvSpPr>
            <a:spLocks noChangeArrowheads="1"/>
          </p:cNvSpPr>
          <p:nvPr/>
        </p:nvSpPr>
        <p:spPr bwMode="auto">
          <a:xfrm>
            <a:off x="4737142" y="5892574"/>
            <a:ext cx="4572000" cy="33972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800" dirty="0">
                <a:solidFill>
                  <a:srgbClr val="474747"/>
                </a:solidFill>
              </a:rPr>
              <a:t>**Average weekday listened yesterday (Listened at all, 7am to 7pm)</a:t>
            </a:r>
          </a:p>
          <a:p>
            <a:pPr eaLnBrk="0" fontAlgn="base" hangingPunct="0">
              <a:spcBef>
                <a:spcPct val="0"/>
              </a:spcBef>
              <a:spcAft>
                <a:spcPct val="0"/>
              </a:spcAft>
            </a:pPr>
            <a:r>
              <a:rPr lang="en-US" sz="800" dirty="0">
                <a:solidFill>
                  <a:srgbClr val="474747"/>
                </a:solidFill>
              </a:rPr>
              <a:t>Source: EBU based on Members’ data</a:t>
            </a:r>
            <a:endParaRPr lang="en-GB" sz="800" dirty="0">
              <a:solidFill>
                <a:srgbClr val="474747"/>
              </a:solidFill>
            </a:endParaRPr>
          </a:p>
        </p:txBody>
      </p:sp>
      <p:pic>
        <p:nvPicPr>
          <p:cNvPr id="4" name="Picture 2"/>
          <p:cNvPicPr>
            <a:picLocks noChangeAspect="1" noChangeArrowheads="1"/>
          </p:cNvPicPr>
          <p:nvPr/>
        </p:nvPicPr>
        <p:blipFill>
          <a:blip r:embed="rId4"/>
          <a:srcRect/>
          <a:stretch>
            <a:fillRect/>
          </a:stretch>
        </p:blipFill>
        <p:spPr bwMode="auto">
          <a:xfrm>
            <a:off x="752698" y="1562894"/>
            <a:ext cx="7526115" cy="4221243"/>
          </a:xfrm>
          <a:prstGeom prst="rect">
            <a:avLst/>
          </a:prstGeom>
          <a:noFill/>
          <a:ln w="9525">
            <a:noFill/>
            <a:miter lim="800000"/>
            <a:headEnd/>
            <a:tailEnd/>
          </a:ln>
        </p:spPr>
      </p:pic>
      <p:sp>
        <p:nvSpPr>
          <p:cNvPr id="7" name="PIJL-RECHTS 6"/>
          <p:cNvSpPr/>
          <p:nvPr/>
        </p:nvSpPr>
        <p:spPr bwMode="auto">
          <a:xfrm rot="16200000">
            <a:off x="7183956" y="2360026"/>
            <a:ext cx="676396" cy="477278"/>
          </a:xfrm>
          <a:prstGeom prst="rightArrow">
            <a:avLst/>
          </a:prstGeom>
          <a:solidFill>
            <a:srgbClr val="9EBF07"/>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Arial" charset="0"/>
            </a:endParaRPr>
          </a:p>
        </p:txBody>
      </p:sp>
      <p:sp>
        <p:nvSpPr>
          <p:cNvPr id="9" name="Rechthoek 8"/>
          <p:cNvSpPr/>
          <p:nvPr/>
        </p:nvSpPr>
        <p:spPr>
          <a:xfrm>
            <a:off x="154940" y="242357"/>
            <a:ext cx="8267700" cy="405239"/>
          </a:xfrm>
          <a:prstGeom prst="rect">
            <a:avLst/>
          </a:prstGeom>
          <a:noFill/>
          <a:ln>
            <a:noFill/>
          </a:ln>
          <a:effectLst/>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anchor="ctr" anchorCtr="0" compatLnSpc="1">
            <a:prstTxWarp prst="textNoShape">
              <a:avLst/>
            </a:prstTxWarp>
          </a:bodyPr>
          <a:lstStyle/>
          <a:p>
            <a:pPr eaLnBrk="1" hangingPunct="1">
              <a:lnSpc>
                <a:spcPct val="75000"/>
              </a:lnSpc>
            </a:pPr>
            <a:r>
              <a:rPr lang="en-US" sz="2600" dirty="0" smtClean="0">
                <a:latin typeface="+mj-lt"/>
                <a:ea typeface="+mj-ea"/>
                <a:cs typeface="+mj-cs"/>
              </a:rPr>
              <a:t>3. Reaching a young audience </a:t>
            </a:r>
            <a:endParaRPr lang="en-US" sz="2600" dirty="0">
              <a:latin typeface="+mj-lt"/>
              <a:ea typeface="+mj-ea"/>
              <a:cs typeface="+mj-cs"/>
            </a:endParaRPr>
          </a:p>
        </p:txBody>
      </p:sp>
    </p:spTree>
    <p:extLst>
      <p:ext uri="{BB962C8B-B14F-4D97-AF65-F5344CB8AC3E}">
        <p14:creationId xmlns:p14="http://schemas.microsoft.com/office/powerpoint/2010/main" val="274666135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esentatie5">
  <a:themeElements>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ncours">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Presentatie5</Template>
  <TotalTime>1562</TotalTime>
  <Words>2649</Words>
  <Application>Microsoft Office PowerPoint</Application>
  <PresentationFormat>Diavoorstelling (4:3)</PresentationFormat>
  <Paragraphs>344</Paragraphs>
  <Slides>31</Slides>
  <Notes>31</Notes>
  <HiddenSlides>0</HiddenSlides>
  <MMClips>3</MMClips>
  <ScaleCrop>false</ScaleCrop>
  <HeadingPairs>
    <vt:vector size="4" baseType="variant">
      <vt:variant>
        <vt:lpstr>Thema</vt:lpstr>
      </vt:variant>
      <vt:variant>
        <vt:i4>1</vt:i4>
      </vt:variant>
      <vt:variant>
        <vt:lpstr>Diatitels</vt:lpstr>
      </vt:variant>
      <vt:variant>
        <vt:i4>31</vt:i4>
      </vt:variant>
    </vt:vector>
  </HeadingPairs>
  <TitlesOfParts>
    <vt:vector size="32" baseType="lpstr">
      <vt:lpstr>Presentatie5</vt:lpstr>
      <vt:lpstr> VRT and the Youth </vt:lpstr>
      <vt:lpstr>VRT and young listeners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Marathon Radio</vt:lpstr>
      <vt:lpstr>PowerPoint-presentatie</vt:lpstr>
      <vt:lpstr>PowerPoint-presentatie</vt:lpstr>
      <vt:lpstr>Music For Life</vt:lpstr>
      <vt:lpstr>PowerPoint-presentatie</vt:lpstr>
      <vt:lpstr>PowerPoint-presentatie</vt:lpstr>
      <vt:lpstr>PowerPoint-presentatie</vt:lpstr>
      <vt:lpstr>PowerPoint-presentatie</vt:lpstr>
      <vt:lpstr>PowerPoint-presentatie</vt:lpstr>
      <vt:lpstr>PowerPoint-presentatie</vt:lpstr>
    </vt:vector>
  </TitlesOfParts>
  <Company>VRT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Plaats hier de  de titel van de presentatie.</dc:title>
  <dc:creator>Thomas CORDIE</dc:creator>
  <cp:lastModifiedBy>Thomas CORDIE</cp:lastModifiedBy>
  <cp:revision>258</cp:revision>
  <dcterms:created xsi:type="dcterms:W3CDTF">2013-01-08T09:38:57Z</dcterms:created>
  <dcterms:modified xsi:type="dcterms:W3CDTF">2013-01-31T09:23:43Z</dcterms:modified>
</cp:coreProperties>
</file>