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  <p:sldMasterId id="2147484046" r:id="rId2"/>
    <p:sldMasterId id="2147484243" r:id="rId3"/>
  </p:sldMasterIdLst>
  <p:notesMasterIdLst>
    <p:notesMasterId r:id="rId29"/>
  </p:notesMasterIdLst>
  <p:handoutMasterIdLst>
    <p:handoutMasterId r:id="rId30"/>
  </p:handoutMasterIdLst>
  <p:sldIdLst>
    <p:sldId id="656" r:id="rId4"/>
    <p:sldId id="638" r:id="rId5"/>
    <p:sldId id="655" r:id="rId6"/>
    <p:sldId id="640" r:id="rId7"/>
    <p:sldId id="661" r:id="rId8"/>
    <p:sldId id="642" r:id="rId9"/>
    <p:sldId id="644" r:id="rId10"/>
    <p:sldId id="645" r:id="rId11"/>
    <p:sldId id="662" r:id="rId12"/>
    <p:sldId id="668" r:id="rId13"/>
    <p:sldId id="646" r:id="rId14"/>
    <p:sldId id="663" r:id="rId15"/>
    <p:sldId id="647" r:id="rId16"/>
    <p:sldId id="648" r:id="rId17"/>
    <p:sldId id="664" r:id="rId18"/>
    <p:sldId id="669" r:id="rId19"/>
    <p:sldId id="649" r:id="rId20"/>
    <p:sldId id="650" r:id="rId21"/>
    <p:sldId id="651" r:id="rId22"/>
    <p:sldId id="652" r:id="rId23"/>
    <p:sldId id="653" r:id="rId24"/>
    <p:sldId id="660" r:id="rId25"/>
    <p:sldId id="659" r:id="rId26"/>
    <p:sldId id="665" r:id="rId27"/>
    <p:sldId id="667" r:id="rId28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1D8"/>
    <a:srgbClr val="33CCCC"/>
    <a:srgbClr val="33CC33"/>
    <a:srgbClr val="AE2A5F"/>
    <a:srgbClr val="FF4494"/>
    <a:srgbClr val="FF44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274" autoAdjust="0"/>
    <p:restoredTop sz="94673" autoAdjust="0"/>
  </p:normalViewPr>
  <p:slideViewPr>
    <p:cSldViewPr>
      <p:cViewPr>
        <p:scale>
          <a:sx n="99" d="100"/>
          <a:sy n="99" d="100"/>
        </p:scale>
        <p:origin x="-4568" y="-8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_Tableaux_avec_POIDS_27012013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_Tableaux_avec_POIDS_27012013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_Tableaux_avec_POIDS_2701201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\dalzottoc$\Cinzia\Neuch&#226;tel\Forum%20Radio\ARARO(2)_Tableaux_avec_POIDS_27012013-1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2"/>
                </a:solidFill>
              </a:defRPr>
            </a:pPr>
            <a:r>
              <a:rPr lang="fr-CH" dirty="0">
                <a:solidFill>
                  <a:schemeClr val="tx2"/>
                </a:solidFill>
              </a:rPr>
              <a:t>Âge</a:t>
            </a:r>
          </a:p>
        </c:rich>
      </c:tx>
      <c:layout>
        <c:manualLayout>
          <c:xMode val="edge"/>
          <c:yMode val="edge"/>
          <c:x val="0.416659985136442"/>
          <c:y val="0.0"/>
        </c:manualLayout>
      </c:layout>
      <c:overlay val="1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Foglio1!$A$9:$A$11</c:f>
              <c:strCache>
                <c:ptCount val="3"/>
                <c:pt idx="0">
                  <c:v>15 et 16 ans</c:v>
                </c:pt>
                <c:pt idx="1">
                  <c:v>17 et 18 ans</c:v>
                </c:pt>
                <c:pt idx="2">
                  <c:v>19 et 20 ans</c:v>
                </c:pt>
              </c:strCache>
            </c:strRef>
          </c:cat>
          <c:val>
            <c:numRef>
              <c:f>Foglio1!$B$9:$B$11</c:f>
              <c:numCache>
                <c:formatCode>General</c:formatCode>
                <c:ptCount val="3"/>
                <c:pt idx="0">
                  <c:v>26.5</c:v>
                </c:pt>
                <c:pt idx="1">
                  <c:v>49.8</c:v>
                </c:pt>
                <c:pt idx="2">
                  <c:v>23.8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0500000179772114"/>
          <c:y val="0.78824318860324"/>
          <c:w val="0.489040912178087"/>
          <c:h val="0.16879936138846"/>
        </c:manualLayout>
      </c:layout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'Pourquoi écouter'!$N$6:$S$6</c:f>
              <c:strCache>
                <c:ptCount val="6"/>
                <c:pt idx="0">
                  <c:v>Ecouter de la musique</c:v>
                </c:pt>
                <c:pt idx="1">
                  <c:v>S'informer (info, actualité)</c:v>
                </c:pt>
                <c:pt idx="2">
                  <c:v>Se divertir</c:v>
                </c:pt>
                <c:pt idx="3">
                  <c:v>Découvrir nouveaux artistes</c:v>
                </c:pt>
                <c:pt idx="4">
                  <c:v>S'instruire, découvrir</c:v>
                </c:pt>
                <c:pt idx="5">
                  <c:v>Autre</c:v>
                </c:pt>
              </c:strCache>
            </c:strRef>
          </c:cat>
          <c:val>
            <c:numRef>
              <c:f>'Pourquoi écouter'!$N$7:$S$7</c:f>
              <c:numCache>
                <c:formatCode>General</c:formatCode>
                <c:ptCount val="6"/>
                <c:pt idx="0">
                  <c:v>0.788</c:v>
                </c:pt>
                <c:pt idx="1">
                  <c:v>0.523</c:v>
                </c:pt>
                <c:pt idx="2">
                  <c:v>0.386</c:v>
                </c:pt>
                <c:pt idx="3">
                  <c:v>0.316</c:v>
                </c:pt>
                <c:pt idx="4">
                  <c:v>0.087</c:v>
                </c:pt>
                <c:pt idx="5">
                  <c:v>0.071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448888"/>
        <c:axId val="451658344"/>
      </c:barChart>
      <c:catAx>
        <c:axId val="451448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51658344"/>
        <c:crosses val="autoZero"/>
        <c:auto val="1"/>
        <c:lblAlgn val="ctr"/>
        <c:lblOffset val="100"/>
        <c:noMultiLvlLbl val="0"/>
      </c:catAx>
      <c:valAx>
        <c:axId val="451658344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51448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'Pourquoi écouter'!$N$43:$T$43</c:f>
              <c:strCache>
                <c:ptCount val="7"/>
                <c:pt idx="0">
                  <c:v>N'écoute pas la radio sur Internet</c:v>
                </c:pt>
                <c:pt idx="1">
                  <c:v>Choisir soi-même la musique</c:v>
                </c:pt>
                <c:pt idx="2">
                  <c:v>Plus grande varieté musicale</c:v>
                </c:pt>
                <c:pt idx="3">
                  <c:v>Contenu non disponible ailleurs</c:v>
                </c:pt>
                <c:pt idx="4">
                  <c:v>Moins de publicité</c:v>
                </c:pt>
                <c:pt idx="5">
                  <c:v>Moins d'interventions d'animateurs</c:v>
                </c:pt>
                <c:pt idx="6">
                  <c:v>Qualité du signal</c:v>
                </c:pt>
              </c:strCache>
            </c:strRef>
          </c:cat>
          <c:val>
            <c:numRef>
              <c:f>'Pourquoi écouter'!$N$44:$T$44</c:f>
              <c:numCache>
                <c:formatCode>General</c:formatCode>
                <c:ptCount val="7"/>
                <c:pt idx="0">
                  <c:v>0.404</c:v>
                </c:pt>
                <c:pt idx="1">
                  <c:v>0.318</c:v>
                </c:pt>
                <c:pt idx="2">
                  <c:v>0.254</c:v>
                </c:pt>
                <c:pt idx="3">
                  <c:v>0.218</c:v>
                </c:pt>
                <c:pt idx="4">
                  <c:v>0.186</c:v>
                </c:pt>
                <c:pt idx="5">
                  <c:v>0.117</c:v>
                </c:pt>
                <c:pt idx="6">
                  <c:v>0.093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665656"/>
        <c:axId val="451622984"/>
      </c:barChart>
      <c:catAx>
        <c:axId val="451665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51622984"/>
        <c:crosses val="autoZero"/>
        <c:auto val="1"/>
        <c:lblAlgn val="ctr"/>
        <c:lblOffset val="100"/>
        <c:noMultiLvlLbl val="0"/>
      </c:catAx>
      <c:valAx>
        <c:axId val="451622984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51665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'Choix programmes - émissions'!$O$6:$S$6</c:f>
              <c:strCache>
                <c:ptCount val="5"/>
                <c:pt idx="0">
                  <c:v>Musique</c:v>
                </c:pt>
                <c:pt idx="1">
                  <c:v>Thème</c:v>
                </c:pt>
                <c:pt idx="2">
                  <c:v>Animateur</c:v>
                </c:pt>
                <c:pt idx="3">
                  <c:v>Station</c:v>
                </c:pt>
                <c:pt idx="4">
                  <c:v>Information</c:v>
                </c:pt>
              </c:strCache>
            </c:strRef>
          </c:cat>
          <c:val>
            <c:numRef>
              <c:f>'Choix programmes - émissions'!$O$7:$S$7</c:f>
              <c:numCache>
                <c:formatCode>General</c:formatCode>
                <c:ptCount val="5"/>
                <c:pt idx="0">
                  <c:v>0.828</c:v>
                </c:pt>
                <c:pt idx="1">
                  <c:v>0.235</c:v>
                </c:pt>
                <c:pt idx="2">
                  <c:v>0.216</c:v>
                </c:pt>
                <c:pt idx="3">
                  <c:v>0.166</c:v>
                </c:pt>
                <c:pt idx="4">
                  <c:v>0.151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345432"/>
        <c:axId val="451985512"/>
      </c:barChart>
      <c:catAx>
        <c:axId val="444345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51985512"/>
        <c:crosses val="autoZero"/>
        <c:auto val="1"/>
        <c:lblAlgn val="ctr"/>
        <c:lblOffset val="100"/>
        <c:noMultiLvlLbl val="0"/>
      </c:catAx>
      <c:valAx>
        <c:axId val="451985512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44345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'Choix programmes - émissions'!$O$23</c:f>
              <c:strCache>
                <c:ptCount val="1"/>
                <c:pt idx="0">
                  <c:v>Femmes</c:v>
                </c:pt>
              </c:strCache>
            </c:strRef>
          </c:tx>
          <c:invertIfNegative val="0"/>
          <c:dLbls>
            <c:dLbl>
              <c:idx val="5"/>
              <c:layout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'Choix programmes - émissions'!$P$22:$U$22</c:f>
              <c:strCache>
                <c:ptCount val="6"/>
                <c:pt idx="0">
                  <c:v>Musique</c:v>
                </c:pt>
                <c:pt idx="1">
                  <c:v>Thème</c:v>
                </c:pt>
                <c:pt idx="2">
                  <c:v>Animateur</c:v>
                </c:pt>
                <c:pt idx="3">
                  <c:v>Station</c:v>
                </c:pt>
                <c:pt idx="4">
                  <c:v>Information</c:v>
                </c:pt>
                <c:pt idx="5">
                  <c:v>Autre</c:v>
                </c:pt>
              </c:strCache>
            </c:strRef>
          </c:cat>
          <c:val>
            <c:numRef>
              <c:f>'Choix programmes - émissions'!$P$23:$U$23</c:f>
              <c:numCache>
                <c:formatCode>General</c:formatCode>
                <c:ptCount val="6"/>
                <c:pt idx="0">
                  <c:v>90.3</c:v>
                </c:pt>
                <c:pt idx="1">
                  <c:v>23.9</c:v>
                </c:pt>
                <c:pt idx="2">
                  <c:v>15.6</c:v>
                </c:pt>
                <c:pt idx="3">
                  <c:v>13.7</c:v>
                </c:pt>
                <c:pt idx="4">
                  <c:v>13.7</c:v>
                </c:pt>
                <c:pt idx="5">
                  <c:v>1.5</c:v>
                </c:pt>
              </c:numCache>
            </c:numRef>
          </c:val>
        </c:ser>
        <c:ser>
          <c:idx val="1"/>
          <c:order val="1"/>
          <c:tx>
            <c:strRef>
              <c:f>'Choix programmes - émissions'!$O$24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'Choix programmes - émissions'!$P$22:$U$22</c:f>
              <c:strCache>
                <c:ptCount val="6"/>
                <c:pt idx="0">
                  <c:v>Musique</c:v>
                </c:pt>
                <c:pt idx="1">
                  <c:v>Thème</c:v>
                </c:pt>
                <c:pt idx="2">
                  <c:v>Animateur</c:v>
                </c:pt>
                <c:pt idx="3">
                  <c:v>Station</c:v>
                </c:pt>
                <c:pt idx="4">
                  <c:v>Information</c:v>
                </c:pt>
                <c:pt idx="5">
                  <c:v>Autre</c:v>
                </c:pt>
              </c:strCache>
            </c:strRef>
          </c:cat>
          <c:val>
            <c:numRef>
              <c:f>'Choix programmes - émissions'!$P$24:$U$24</c:f>
              <c:numCache>
                <c:formatCode>General</c:formatCode>
                <c:ptCount val="6"/>
                <c:pt idx="0">
                  <c:v>75.6</c:v>
                </c:pt>
                <c:pt idx="1">
                  <c:v>23.0</c:v>
                </c:pt>
                <c:pt idx="2">
                  <c:v>27.5</c:v>
                </c:pt>
                <c:pt idx="3">
                  <c:v>19.5</c:v>
                </c:pt>
                <c:pt idx="4">
                  <c:v>16.4</c:v>
                </c:pt>
                <c:pt idx="5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701448"/>
        <c:axId val="443458456"/>
      </c:barChart>
      <c:catAx>
        <c:axId val="451701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43458456"/>
        <c:crosses val="autoZero"/>
        <c:auto val="1"/>
        <c:lblAlgn val="ctr"/>
        <c:lblOffset val="100"/>
        <c:noMultiLvlLbl val="0"/>
      </c:catAx>
      <c:valAx>
        <c:axId val="4434584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517014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'Choix programmes - émissions'!$O$39</c:f>
              <c:strCache>
                <c:ptCount val="1"/>
                <c:pt idx="0">
                  <c:v>15-16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'Choix programmes - émissions'!$P$38:$U$38</c:f>
              <c:strCache>
                <c:ptCount val="6"/>
                <c:pt idx="0">
                  <c:v>Musique</c:v>
                </c:pt>
                <c:pt idx="1">
                  <c:v>Thème</c:v>
                </c:pt>
                <c:pt idx="2">
                  <c:v>Animateur</c:v>
                </c:pt>
                <c:pt idx="3">
                  <c:v>Station</c:v>
                </c:pt>
                <c:pt idx="4">
                  <c:v>Information</c:v>
                </c:pt>
                <c:pt idx="5">
                  <c:v>Autre</c:v>
                </c:pt>
              </c:strCache>
            </c:strRef>
          </c:cat>
          <c:val>
            <c:numRef>
              <c:f>'Choix programmes - émissions'!$P$39:$U$39</c:f>
              <c:numCache>
                <c:formatCode>General</c:formatCode>
                <c:ptCount val="6"/>
                <c:pt idx="0">
                  <c:v>82.2</c:v>
                </c:pt>
                <c:pt idx="1">
                  <c:v>30.8</c:v>
                </c:pt>
                <c:pt idx="2">
                  <c:v>22.2</c:v>
                </c:pt>
                <c:pt idx="3">
                  <c:v>12.0</c:v>
                </c:pt>
                <c:pt idx="4">
                  <c:v>16.6</c:v>
                </c:pt>
                <c:pt idx="5">
                  <c:v>2.7</c:v>
                </c:pt>
              </c:numCache>
            </c:numRef>
          </c:val>
        </c:ser>
        <c:ser>
          <c:idx val="1"/>
          <c:order val="1"/>
          <c:tx>
            <c:strRef>
              <c:f>'Choix programmes - émissions'!$O$40</c:f>
              <c:strCache>
                <c:ptCount val="1"/>
                <c:pt idx="0">
                  <c:v>17-18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'Choix programmes - émissions'!$P$38:$U$38</c:f>
              <c:strCache>
                <c:ptCount val="6"/>
                <c:pt idx="0">
                  <c:v>Musique</c:v>
                </c:pt>
                <c:pt idx="1">
                  <c:v>Thème</c:v>
                </c:pt>
                <c:pt idx="2">
                  <c:v>Animateur</c:v>
                </c:pt>
                <c:pt idx="3">
                  <c:v>Station</c:v>
                </c:pt>
                <c:pt idx="4">
                  <c:v>Information</c:v>
                </c:pt>
                <c:pt idx="5">
                  <c:v>Autre</c:v>
                </c:pt>
              </c:strCache>
            </c:strRef>
          </c:cat>
          <c:val>
            <c:numRef>
              <c:f>'Choix programmes - émissions'!$P$40:$U$40</c:f>
              <c:numCache>
                <c:formatCode>General</c:formatCode>
                <c:ptCount val="6"/>
                <c:pt idx="0">
                  <c:v>84.7</c:v>
                </c:pt>
                <c:pt idx="1">
                  <c:v>23.1</c:v>
                </c:pt>
                <c:pt idx="2">
                  <c:v>19.4</c:v>
                </c:pt>
                <c:pt idx="3">
                  <c:v>17.6</c:v>
                </c:pt>
                <c:pt idx="4">
                  <c:v>12.4</c:v>
                </c:pt>
                <c:pt idx="5">
                  <c:v>3.6</c:v>
                </c:pt>
              </c:numCache>
            </c:numRef>
          </c:val>
        </c:ser>
        <c:ser>
          <c:idx val="2"/>
          <c:order val="2"/>
          <c:tx>
            <c:strRef>
              <c:f>'Choix programmes - émissions'!$O$41</c:f>
              <c:strCache>
                <c:ptCount val="1"/>
                <c:pt idx="0">
                  <c:v>19-20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cat>
            <c:strRef>
              <c:f>'Choix programmes - émissions'!$P$38:$U$38</c:f>
              <c:strCache>
                <c:ptCount val="6"/>
                <c:pt idx="0">
                  <c:v>Musique</c:v>
                </c:pt>
                <c:pt idx="1">
                  <c:v>Thème</c:v>
                </c:pt>
                <c:pt idx="2">
                  <c:v>Animateur</c:v>
                </c:pt>
                <c:pt idx="3">
                  <c:v>Station</c:v>
                </c:pt>
                <c:pt idx="4">
                  <c:v>Information</c:v>
                </c:pt>
                <c:pt idx="5">
                  <c:v>Autre</c:v>
                </c:pt>
              </c:strCache>
            </c:strRef>
          </c:cat>
          <c:val>
            <c:numRef>
              <c:f>'Choix programmes - émissions'!$P$41:$U$41</c:f>
              <c:numCache>
                <c:formatCode>General</c:formatCode>
                <c:ptCount val="6"/>
                <c:pt idx="0">
                  <c:v>79.8</c:v>
                </c:pt>
                <c:pt idx="1">
                  <c:v>16.1</c:v>
                </c:pt>
                <c:pt idx="2">
                  <c:v>25.6</c:v>
                </c:pt>
                <c:pt idx="3">
                  <c:v>19.8</c:v>
                </c:pt>
                <c:pt idx="4">
                  <c:v>19.2</c:v>
                </c:pt>
                <c:pt idx="5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6488520"/>
        <c:axId val="456491528"/>
      </c:barChart>
      <c:catAx>
        <c:axId val="4564885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56491528"/>
        <c:crosses val="autoZero"/>
        <c:auto val="1"/>
        <c:lblAlgn val="ctr"/>
        <c:lblOffset val="100"/>
        <c:noMultiLvlLbl val="0"/>
      </c:catAx>
      <c:valAx>
        <c:axId val="4564915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564885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rgbClr val="33CC33"/>
              </a:solidFill>
            </a:ln>
          </c:spPr>
          <c:dPt>
            <c:idx val="0"/>
            <c:bubble3D val="0"/>
            <c:spPr>
              <a:ln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33CC33"/>
              </a:solidFill>
              <a:ln>
                <a:solidFill>
                  <a:schemeClr val="bg1"/>
                </a:solidFill>
              </a:ln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rgbClr val="C00000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Fidélité!$G$6:$I$6</c:f>
              <c:strCache>
                <c:ptCount val="3"/>
                <c:pt idx="0">
                  <c:v>Plutôt fidèle</c:v>
                </c:pt>
                <c:pt idx="1">
                  <c:v>Plutôt zappeur</c:v>
                </c:pt>
                <c:pt idx="2">
                  <c:v>Non réponse</c:v>
                </c:pt>
              </c:strCache>
            </c:strRef>
          </c:cat>
          <c:val>
            <c:numRef>
              <c:f>Fidélité!$G$7:$I$7</c:f>
              <c:numCache>
                <c:formatCode>0.0</c:formatCode>
                <c:ptCount val="3"/>
                <c:pt idx="0">
                  <c:v>58.9</c:v>
                </c:pt>
                <c:pt idx="1">
                  <c:v>38.8</c:v>
                </c:pt>
                <c:pt idx="2">
                  <c:v>2.3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9216997774316"/>
          <c:y val="0.357640101589971"/>
          <c:w val="0.247031165369801"/>
          <c:h val="0.277778719681531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Fidélité!$K$39:$N$39</c:f>
              <c:strCache>
                <c:ptCount val="4"/>
                <c:pt idx="0">
                  <c:v>Le "blabla"</c:v>
                </c:pt>
                <c:pt idx="1">
                  <c:v>La Pub</c:v>
                </c:pt>
                <c:pt idx="2">
                  <c:v>La musique</c:v>
                </c:pt>
                <c:pt idx="3">
                  <c:v>Je ne zappe pas</c:v>
                </c:pt>
              </c:strCache>
            </c:strRef>
          </c:cat>
          <c:val>
            <c:numRef>
              <c:f>Fidélité!$K$40:$N$40</c:f>
              <c:numCache>
                <c:formatCode>0.00</c:formatCode>
                <c:ptCount val="4"/>
                <c:pt idx="0">
                  <c:v>0.588</c:v>
                </c:pt>
                <c:pt idx="1">
                  <c:v>0.449</c:v>
                </c:pt>
                <c:pt idx="2">
                  <c:v>0.249</c:v>
                </c:pt>
                <c:pt idx="3">
                  <c:v>0.154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6820904"/>
        <c:axId val="456823976"/>
      </c:barChart>
      <c:catAx>
        <c:axId val="456820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56823976"/>
        <c:crosses val="autoZero"/>
        <c:auto val="1"/>
        <c:lblAlgn val="ctr"/>
        <c:lblOffset val="100"/>
        <c:noMultiLvlLbl val="0"/>
      </c:catAx>
      <c:valAx>
        <c:axId val="456823976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56820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'Comportement pendant pub'!$I$11:$L$11</c:f>
              <c:strCache>
                <c:ptCount val="4"/>
                <c:pt idx="0">
                  <c:v>Je ne zappe pas, j'attends la suite de l'émission</c:v>
                </c:pt>
                <c:pt idx="1">
                  <c:v> Je ne zappe pas, je réduis le son</c:v>
                </c:pt>
                <c:pt idx="2">
                  <c:v>Je zappe immédiatement</c:v>
                </c:pt>
                <c:pt idx="3">
                  <c:v>Je zappe si l'interruption est trop longue</c:v>
                </c:pt>
              </c:strCache>
            </c:strRef>
          </c:cat>
          <c:val>
            <c:numRef>
              <c:f>'Comportement pendant pub'!$I$12:$L$12</c:f>
              <c:numCache>
                <c:formatCode>General</c:formatCode>
                <c:ptCount val="4"/>
                <c:pt idx="0">
                  <c:v>0.241</c:v>
                </c:pt>
                <c:pt idx="1">
                  <c:v>0.09</c:v>
                </c:pt>
                <c:pt idx="2">
                  <c:v>0.2</c:v>
                </c:pt>
                <c:pt idx="3">
                  <c:v>0.428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332296"/>
        <c:axId val="420208760"/>
      </c:barChart>
      <c:catAx>
        <c:axId val="4443322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20208760"/>
        <c:crosses val="autoZero"/>
        <c:auto val="1"/>
        <c:lblAlgn val="ctr"/>
        <c:lblOffset val="100"/>
        <c:noMultiLvlLbl val="0"/>
      </c:catAx>
      <c:valAx>
        <c:axId val="420208760"/>
        <c:scaling>
          <c:orientation val="minMax"/>
          <c:max val="0.5"/>
          <c:min val="0.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44332296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'Moments écoute'!$B$45:$J$46</c:f>
              <c:multiLvlStrCache>
                <c:ptCount val="9"/>
                <c:lvl>
                  <c:pt idx="0">
                    <c:v>Entre 18h et 20h</c:v>
                  </c:pt>
                  <c:pt idx="1">
                    <c:v>Entre 20h et 24h</c:v>
                  </c:pt>
                  <c:pt idx="2">
                    <c:v>Entre 24h et 5h</c:v>
                  </c:pt>
                  <c:pt idx="3">
                    <c:v>Entre midi et 13h30</c:v>
                  </c:pt>
                  <c:pt idx="4">
                    <c:v>Entre 13h30 et 17h</c:v>
                  </c:pt>
                  <c:pt idx="5">
                    <c:v>Entre 17h et 18h</c:v>
                  </c:pt>
                  <c:pt idx="6">
                    <c:v>Entre 5h et 6h</c:v>
                  </c:pt>
                  <c:pt idx="7">
                    <c:v>Entre 6h et 8h30</c:v>
                  </c:pt>
                  <c:pt idx="8">
                    <c:v>Entre 8h30 et midi</c:v>
                  </c:pt>
                </c:lvl>
                <c:lvl>
                  <c:pt idx="0">
                    <c:v>Le soir</c:v>
                  </c:pt>
                  <c:pt idx="3">
                    <c:v>L'après-midi</c:v>
                  </c:pt>
                  <c:pt idx="6">
                    <c:v>Le matin</c:v>
                  </c:pt>
                </c:lvl>
              </c:multiLvlStrCache>
            </c:multiLvlStrRef>
          </c:cat>
          <c:val>
            <c:numRef>
              <c:f>'Moments écoute'!$B$47:$J$47</c:f>
              <c:numCache>
                <c:formatCode>General</c:formatCode>
                <c:ptCount val="9"/>
                <c:pt idx="0">
                  <c:v>0.09775</c:v>
                </c:pt>
                <c:pt idx="1">
                  <c:v>0.08201</c:v>
                </c:pt>
                <c:pt idx="2">
                  <c:v>0.01965</c:v>
                </c:pt>
                <c:pt idx="3">
                  <c:v>0.05472</c:v>
                </c:pt>
                <c:pt idx="4">
                  <c:v>0.05465</c:v>
                </c:pt>
                <c:pt idx="5">
                  <c:v>0.08823</c:v>
                </c:pt>
                <c:pt idx="6">
                  <c:v>0.03654</c:v>
                </c:pt>
                <c:pt idx="7">
                  <c:v>0.18249</c:v>
                </c:pt>
                <c:pt idx="8">
                  <c:v>0.05711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316984"/>
        <c:axId val="444319704"/>
      </c:barChart>
      <c:catAx>
        <c:axId val="4443169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44319704"/>
        <c:crosses val="autoZero"/>
        <c:auto val="1"/>
        <c:lblAlgn val="ctr"/>
        <c:lblOffset val="100"/>
        <c:noMultiLvlLbl val="0"/>
      </c:catAx>
      <c:valAx>
        <c:axId val="444319704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44316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'Attentes - découverte'!$B$141:$M$141</c:f>
              <c:strCache>
                <c:ptCount val="12"/>
                <c:pt idx="0">
                  <c:v>TV</c:v>
                </c:pt>
                <c:pt idx="1">
                  <c:v>Presse gratuite</c:v>
                </c:pt>
                <c:pt idx="2">
                  <c:v>Amis / famille / collègues</c:v>
                </c:pt>
                <c:pt idx="3">
                  <c:v>Réseaux sociaux</c:v>
                </c:pt>
                <c:pt idx="4">
                  <c:v>Sites de journaux</c:v>
                </c:pt>
                <c:pt idx="5">
                  <c:v>RADIO</c:v>
                </c:pt>
                <c:pt idx="6">
                  <c:v>Presse quotidienne payante</c:v>
                </c:pt>
                <c:pt idx="7">
                  <c:v>Presse magazine spécialisée</c:v>
                </c:pt>
                <c:pt idx="8">
                  <c:v>Site TV</c:v>
                </c:pt>
                <c:pt idx="9">
                  <c:v>SITES DE RADIO</c:v>
                </c:pt>
                <c:pt idx="10">
                  <c:v>Sites d'information  en ligne</c:v>
                </c:pt>
                <c:pt idx="11">
                  <c:v>Blogs</c:v>
                </c:pt>
              </c:strCache>
            </c:strRef>
          </c:cat>
          <c:val>
            <c:numRef>
              <c:f>'Attentes - découverte'!$B$142:$M$142</c:f>
              <c:numCache>
                <c:formatCode>General</c:formatCode>
                <c:ptCount val="12"/>
                <c:pt idx="0">
                  <c:v>0.774</c:v>
                </c:pt>
                <c:pt idx="1">
                  <c:v>0.54</c:v>
                </c:pt>
                <c:pt idx="2">
                  <c:v>0.528</c:v>
                </c:pt>
                <c:pt idx="3">
                  <c:v>0.425</c:v>
                </c:pt>
                <c:pt idx="4">
                  <c:v>0.369</c:v>
                </c:pt>
                <c:pt idx="5">
                  <c:v>0.362</c:v>
                </c:pt>
                <c:pt idx="6">
                  <c:v>0.253</c:v>
                </c:pt>
                <c:pt idx="7">
                  <c:v>0.129</c:v>
                </c:pt>
                <c:pt idx="8">
                  <c:v>0.125</c:v>
                </c:pt>
                <c:pt idx="9">
                  <c:v>0.071</c:v>
                </c:pt>
                <c:pt idx="10">
                  <c:v>0.057</c:v>
                </c:pt>
                <c:pt idx="11">
                  <c:v>0.047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307336"/>
        <c:axId val="444310616"/>
      </c:barChart>
      <c:catAx>
        <c:axId val="4443073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/>
            </a:pPr>
            <a:endParaRPr lang="it-IT"/>
          </a:p>
        </c:txPr>
        <c:crossAx val="444310616"/>
        <c:crosses val="autoZero"/>
        <c:auto val="1"/>
        <c:lblAlgn val="ctr"/>
        <c:lblOffset val="100"/>
        <c:noMultiLvlLbl val="0"/>
      </c:catAx>
      <c:valAx>
        <c:axId val="444310616"/>
        <c:scaling>
          <c:orientation val="minMax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100"/>
            </a:pPr>
            <a:endParaRPr lang="it-IT"/>
          </a:p>
        </c:txPr>
        <c:crossAx val="44430733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2"/>
                </a:solidFill>
              </a:defRPr>
            </a:pPr>
            <a:r>
              <a:rPr lang="fr-CH">
                <a:solidFill>
                  <a:schemeClr val="tx2"/>
                </a:solidFill>
              </a:rPr>
              <a:t>Sexe</a:t>
            </a:r>
          </a:p>
        </c:rich>
      </c:tx>
      <c:layout>
        <c:manualLayout>
          <c:xMode val="edge"/>
          <c:yMode val="edge"/>
          <c:x val="0.553006999125109"/>
          <c:y val="0.0787037037037037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0592296587926509"/>
          <c:y val="0.0416666666666667"/>
          <c:w val="0.538888888888889"/>
          <c:h val="0.898148148148148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Foglio1!$A$3:$A$4</c:f>
              <c:strCache>
                <c:ptCount val="2"/>
                <c:pt idx="0">
                  <c:v>Hommes</c:v>
                </c:pt>
                <c:pt idx="1">
                  <c:v>Femmes</c:v>
                </c:pt>
              </c:strCache>
            </c:strRef>
          </c:cat>
          <c:val>
            <c:numRef>
              <c:f>Foglio1!$B$3:$B$4</c:f>
              <c:numCache>
                <c:formatCode>General</c:formatCode>
                <c:ptCount val="2"/>
                <c:pt idx="0">
                  <c:v>51.2</c:v>
                </c:pt>
                <c:pt idx="1">
                  <c:v>48.8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0126202974628"/>
          <c:y val="0.369986512102654"/>
          <c:w val="0.250984908136483"/>
          <c:h val="0.1674343832021"/>
        </c:manualLayout>
      </c:layout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'Attentes - découverte'!$A$144</c:f>
              <c:strCache>
                <c:ptCount val="1"/>
                <c:pt idx="0">
                  <c:v>Femmes </c:v>
                </c:pt>
              </c:strCache>
            </c:strRef>
          </c:tx>
          <c:invertIfNegative val="0"/>
          <c:dLbls>
            <c:dLbl>
              <c:idx val="7"/>
              <c:layout/>
              <c:numFmt formatCode="0.0%" sourceLinked="0"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'Attentes - découverte'!$B$143:$I$143</c:f>
              <c:strCache>
                <c:ptCount val="8"/>
                <c:pt idx="0">
                  <c:v>TV</c:v>
                </c:pt>
                <c:pt idx="1">
                  <c:v>Presse gratuite</c:v>
                </c:pt>
                <c:pt idx="2">
                  <c:v>Amis / famille / collègues</c:v>
                </c:pt>
                <c:pt idx="3">
                  <c:v>Réseaux sociaux</c:v>
                </c:pt>
                <c:pt idx="4">
                  <c:v>Sites de journaux</c:v>
                </c:pt>
                <c:pt idx="5">
                  <c:v>RADIO</c:v>
                </c:pt>
                <c:pt idx="6">
                  <c:v>Presse magazine spécialisée</c:v>
                </c:pt>
                <c:pt idx="7">
                  <c:v>SITES DE RADIO</c:v>
                </c:pt>
              </c:strCache>
            </c:strRef>
          </c:cat>
          <c:val>
            <c:numRef>
              <c:f>'Attentes - découverte'!$B$144:$I$144</c:f>
              <c:numCache>
                <c:formatCode>General</c:formatCode>
                <c:ptCount val="8"/>
                <c:pt idx="0">
                  <c:v>0.84</c:v>
                </c:pt>
                <c:pt idx="1">
                  <c:v>0.511</c:v>
                </c:pt>
                <c:pt idx="2">
                  <c:v>0.658</c:v>
                </c:pt>
                <c:pt idx="3">
                  <c:v>0.46</c:v>
                </c:pt>
                <c:pt idx="4">
                  <c:v>0.328</c:v>
                </c:pt>
                <c:pt idx="5">
                  <c:v>0.396</c:v>
                </c:pt>
                <c:pt idx="6">
                  <c:v>0.203</c:v>
                </c:pt>
                <c:pt idx="7">
                  <c:v>0.076</c:v>
                </c:pt>
              </c:numCache>
            </c:numRef>
          </c:val>
        </c:ser>
        <c:ser>
          <c:idx val="1"/>
          <c:order val="1"/>
          <c:tx>
            <c:strRef>
              <c:f>'Attentes - découverte'!$A$145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'Attentes - découverte'!$B$143:$I$143</c:f>
              <c:strCache>
                <c:ptCount val="8"/>
                <c:pt idx="0">
                  <c:v>TV</c:v>
                </c:pt>
                <c:pt idx="1">
                  <c:v>Presse gratuite</c:v>
                </c:pt>
                <c:pt idx="2">
                  <c:v>Amis / famille / collègues</c:v>
                </c:pt>
                <c:pt idx="3">
                  <c:v>Réseaux sociaux</c:v>
                </c:pt>
                <c:pt idx="4">
                  <c:v>Sites de journaux</c:v>
                </c:pt>
                <c:pt idx="5">
                  <c:v>RADIO</c:v>
                </c:pt>
                <c:pt idx="6">
                  <c:v>Presse magazine spécialisée</c:v>
                </c:pt>
                <c:pt idx="7">
                  <c:v>SITES DE RADIO</c:v>
                </c:pt>
              </c:strCache>
            </c:strRef>
          </c:cat>
          <c:val>
            <c:numRef>
              <c:f>'Attentes - découverte'!$B$145:$I$145</c:f>
              <c:numCache>
                <c:formatCode>General</c:formatCode>
                <c:ptCount val="8"/>
                <c:pt idx="0">
                  <c:v>0.711</c:v>
                </c:pt>
                <c:pt idx="1">
                  <c:v>0.568</c:v>
                </c:pt>
                <c:pt idx="2">
                  <c:v>0.403</c:v>
                </c:pt>
                <c:pt idx="3">
                  <c:v>0.392</c:v>
                </c:pt>
                <c:pt idx="4">
                  <c:v>0.408</c:v>
                </c:pt>
                <c:pt idx="5">
                  <c:v>0.329</c:v>
                </c:pt>
                <c:pt idx="6">
                  <c:v>0.058</c:v>
                </c:pt>
                <c:pt idx="7">
                  <c:v>0.066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2246456"/>
        <c:axId val="452282104"/>
      </c:barChart>
      <c:catAx>
        <c:axId val="452246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52282104"/>
        <c:crosses val="autoZero"/>
        <c:auto val="1"/>
        <c:lblAlgn val="ctr"/>
        <c:lblOffset val="100"/>
        <c:noMultiLvlLbl val="0"/>
      </c:catAx>
      <c:valAx>
        <c:axId val="452282104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522464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'Attentes - découverte'!$J$45:$O$45</c:f>
              <c:strCache>
                <c:ptCount val="6"/>
                <c:pt idx="0">
                  <c:v>Presse quotidienne payante</c:v>
                </c:pt>
                <c:pt idx="1">
                  <c:v>Presse magazine spécialisée</c:v>
                </c:pt>
                <c:pt idx="2">
                  <c:v>Presse gratuite</c:v>
                </c:pt>
                <c:pt idx="3">
                  <c:v>Radio</c:v>
                </c:pt>
                <c:pt idx="4">
                  <c:v>TV</c:v>
                </c:pt>
                <c:pt idx="5">
                  <c:v>En ligne</c:v>
                </c:pt>
              </c:strCache>
            </c:strRef>
          </c:cat>
          <c:val>
            <c:numRef>
              <c:f>'Attentes - découverte'!$J$46:$O$46</c:f>
              <c:numCache>
                <c:formatCode>General</c:formatCode>
                <c:ptCount val="6"/>
                <c:pt idx="0">
                  <c:v>0.03</c:v>
                </c:pt>
                <c:pt idx="1">
                  <c:v>0.031</c:v>
                </c:pt>
                <c:pt idx="2">
                  <c:v>0.126</c:v>
                </c:pt>
                <c:pt idx="3">
                  <c:v>0.406</c:v>
                </c:pt>
                <c:pt idx="4">
                  <c:v>0.587</c:v>
                </c:pt>
                <c:pt idx="5">
                  <c:v>0.852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7352"/>
        <c:axId val="2280632"/>
      </c:barChart>
      <c:catAx>
        <c:axId val="2277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/>
            </a:pPr>
            <a:endParaRPr lang="it-IT"/>
          </a:p>
        </c:txPr>
        <c:crossAx val="2280632"/>
        <c:crosses val="autoZero"/>
        <c:auto val="1"/>
        <c:lblAlgn val="ctr"/>
        <c:lblOffset val="100"/>
        <c:noMultiLvlLbl val="0"/>
      </c:catAx>
      <c:valAx>
        <c:axId val="2280632"/>
        <c:scaling>
          <c:orientation val="minMax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100"/>
            </a:pPr>
            <a:endParaRPr lang="it-IT"/>
          </a:p>
        </c:txPr>
        <c:crossAx val="2277352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2"/>
                </a:solidFill>
              </a:defRPr>
            </a:pPr>
            <a:r>
              <a:rPr lang="fr-CH">
                <a:solidFill>
                  <a:schemeClr val="tx2"/>
                </a:solidFill>
              </a:rPr>
              <a:t>Type de Formation</a:t>
            </a:r>
          </a:p>
        </c:rich>
      </c:tx>
      <c:layout>
        <c:manualLayout>
          <c:xMode val="edge"/>
          <c:yMode val="edge"/>
          <c:x val="0.536340332458443"/>
          <c:y val="0.0509259259259259"/>
        </c:manualLayout>
      </c:layout>
      <c:overlay val="1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Foglio1!$A$6:$A$7</c:f>
              <c:strCache>
                <c:ptCount val="2"/>
                <c:pt idx="0">
                  <c:v>Formation professionnelle</c:v>
                </c:pt>
                <c:pt idx="1">
                  <c:v>Formation générale </c:v>
                </c:pt>
              </c:strCache>
            </c:strRef>
          </c:cat>
          <c:val>
            <c:numRef>
              <c:f>Foglio1!$B$6:$B$7</c:f>
              <c:numCache>
                <c:formatCode>General</c:formatCode>
                <c:ptCount val="2"/>
                <c:pt idx="0">
                  <c:v>58.7</c:v>
                </c:pt>
                <c:pt idx="1">
                  <c:v>41.3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'Intensité écoute'!$J$6:$O$6</c:f>
              <c:strCache>
                <c:ptCount val="6"/>
                <c:pt idx="0">
                  <c:v>Tous les jours ou presque</c:v>
                </c:pt>
                <c:pt idx="1">
                  <c:v>3 à 4 jours par semaine</c:v>
                </c:pt>
                <c:pt idx="2">
                  <c:v>1 à 2 jours par semaine</c:v>
                </c:pt>
                <c:pt idx="3">
                  <c:v>Quelques fois par mois</c:v>
                </c:pt>
                <c:pt idx="4">
                  <c:v>Plus rarement</c:v>
                </c:pt>
                <c:pt idx="5">
                  <c:v>Jamais ou
pratiquement jamais</c:v>
                </c:pt>
              </c:strCache>
            </c:strRef>
          </c:cat>
          <c:val>
            <c:numRef>
              <c:f>'Intensité écoute'!$J$7:$O$7</c:f>
              <c:numCache>
                <c:formatCode>0%</c:formatCode>
                <c:ptCount val="6"/>
                <c:pt idx="0">
                  <c:v>0.3156</c:v>
                </c:pt>
                <c:pt idx="1">
                  <c:v>0.175</c:v>
                </c:pt>
                <c:pt idx="2">
                  <c:v>0.1838</c:v>
                </c:pt>
                <c:pt idx="3">
                  <c:v>0.1407</c:v>
                </c:pt>
                <c:pt idx="4">
                  <c:v>0.071</c:v>
                </c:pt>
                <c:pt idx="5">
                  <c:v>0.1138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8511576"/>
        <c:axId val="418843224"/>
      </c:barChart>
      <c:catAx>
        <c:axId val="4185115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18843224"/>
        <c:crosses val="autoZero"/>
        <c:auto val="1"/>
        <c:lblAlgn val="ctr"/>
        <c:lblOffset val="100"/>
        <c:noMultiLvlLbl val="0"/>
      </c:catAx>
      <c:valAx>
        <c:axId val="41884322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18511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'Intensité écoute'!$J$29</c:f>
              <c:strCache>
                <c:ptCount val="1"/>
                <c:pt idx="0">
                  <c:v>Formation générale</c:v>
                </c:pt>
              </c:strCache>
            </c:strRef>
          </c:tx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'Intensité écoute'!$K$28:$P$28</c:f>
              <c:strCache>
                <c:ptCount val="6"/>
                <c:pt idx="0">
                  <c:v>Tous les jours ou presque</c:v>
                </c:pt>
                <c:pt idx="1">
                  <c:v>3 à 4 jours par semaine</c:v>
                </c:pt>
                <c:pt idx="2">
                  <c:v>1 à 2 jours par semaine</c:v>
                </c:pt>
                <c:pt idx="3">
                  <c:v>Quelques fois par mois</c:v>
                </c:pt>
                <c:pt idx="4">
                  <c:v>Plus rarement</c:v>
                </c:pt>
                <c:pt idx="5">
                  <c:v>Jamais ou
pratiquement jamais</c:v>
                </c:pt>
              </c:strCache>
            </c:strRef>
          </c:cat>
          <c:val>
            <c:numRef>
              <c:f>'Intensité écoute'!$K$29:$P$29</c:f>
              <c:numCache>
                <c:formatCode>0.00</c:formatCode>
                <c:ptCount val="6"/>
                <c:pt idx="0">
                  <c:v>0.266</c:v>
                </c:pt>
                <c:pt idx="1">
                  <c:v>0.1917</c:v>
                </c:pt>
                <c:pt idx="2">
                  <c:v>0.1911</c:v>
                </c:pt>
                <c:pt idx="3">
                  <c:v>0.1472</c:v>
                </c:pt>
                <c:pt idx="4">
                  <c:v>0.0758</c:v>
                </c:pt>
                <c:pt idx="5">
                  <c:v>0.1282</c:v>
                </c:pt>
              </c:numCache>
            </c:numRef>
          </c:val>
        </c:ser>
        <c:ser>
          <c:idx val="1"/>
          <c:order val="1"/>
          <c:tx>
            <c:strRef>
              <c:f>'Intensité écoute'!$J$30</c:f>
              <c:strCache>
                <c:ptCount val="1"/>
                <c:pt idx="0">
                  <c:v>Formation professionnelle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'Intensité écoute'!$K$28:$P$28</c:f>
              <c:strCache>
                <c:ptCount val="6"/>
                <c:pt idx="0">
                  <c:v>Tous les jours ou presque</c:v>
                </c:pt>
                <c:pt idx="1">
                  <c:v>3 à 4 jours par semaine</c:v>
                </c:pt>
                <c:pt idx="2">
                  <c:v>1 à 2 jours par semaine</c:v>
                </c:pt>
                <c:pt idx="3">
                  <c:v>Quelques fois par mois</c:v>
                </c:pt>
                <c:pt idx="4">
                  <c:v>Plus rarement</c:v>
                </c:pt>
                <c:pt idx="5">
                  <c:v>Jamais ou
pratiquement jamais</c:v>
                </c:pt>
              </c:strCache>
            </c:strRef>
          </c:cat>
          <c:val>
            <c:numRef>
              <c:f>'Intensité écoute'!$K$30:$P$30</c:f>
              <c:numCache>
                <c:formatCode>0.00</c:formatCode>
                <c:ptCount val="6"/>
                <c:pt idx="0">
                  <c:v>0.3505</c:v>
                </c:pt>
                <c:pt idx="1">
                  <c:v>0.1633</c:v>
                </c:pt>
                <c:pt idx="2">
                  <c:v>0.1787</c:v>
                </c:pt>
                <c:pt idx="3">
                  <c:v>0.1361</c:v>
                </c:pt>
                <c:pt idx="4">
                  <c:v>0.0677</c:v>
                </c:pt>
                <c:pt idx="5">
                  <c:v>0.1037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8840"/>
        <c:axId val="2201848"/>
      </c:barChart>
      <c:catAx>
        <c:axId val="21988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2201848"/>
        <c:crosses val="autoZero"/>
        <c:auto val="1"/>
        <c:lblAlgn val="ctr"/>
        <c:lblOffset val="100"/>
        <c:noMultiLvlLbl val="0"/>
      </c:catAx>
      <c:valAx>
        <c:axId val="2201848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21988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'Intensité écoute'!$J$41:$N$41</c:f>
              <c:strCache>
                <c:ptCount val="5"/>
                <c:pt idx="0">
                  <c:v>&lt; 30 minutes</c:v>
                </c:pt>
                <c:pt idx="1">
                  <c:v>&lt; 2 heures</c:v>
                </c:pt>
                <c:pt idx="2">
                  <c:v>2 - 4 heures</c:v>
                </c:pt>
                <c:pt idx="3">
                  <c:v>4 - 10 heures</c:v>
                </c:pt>
                <c:pt idx="4">
                  <c:v>&gt; 10 heures</c:v>
                </c:pt>
              </c:strCache>
            </c:strRef>
          </c:cat>
          <c:val>
            <c:numRef>
              <c:f>'Intensité écoute'!$J$42:$N$42</c:f>
              <c:numCache>
                <c:formatCode>General</c:formatCode>
                <c:ptCount val="5"/>
                <c:pt idx="0">
                  <c:v>0.457</c:v>
                </c:pt>
                <c:pt idx="1">
                  <c:v>0.276</c:v>
                </c:pt>
                <c:pt idx="2">
                  <c:v>0.0890000000000001</c:v>
                </c:pt>
                <c:pt idx="3">
                  <c:v>0.061</c:v>
                </c:pt>
                <c:pt idx="4">
                  <c:v>0.0890000000000001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284104"/>
        <c:axId val="444286984"/>
      </c:barChart>
      <c:catAx>
        <c:axId val="444284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44286984"/>
        <c:crosses val="autoZero"/>
        <c:auto val="1"/>
        <c:lblAlgn val="ctr"/>
        <c:lblOffset val="100"/>
        <c:noMultiLvlLbl val="0"/>
      </c:catAx>
      <c:valAx>
        <c:axId val="444286984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44284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'Mode d''écoute'!$P$57:$U$57</c:f>
              <c:strCache>
                <c:ptCount val="6"/>
                <c:pt idx="0">
                  <c:v>Téléviseur</c:v>
                </c:pt>
                <c:pt idx="1">
                  <c:v>Appareil multimedia</c:v>
                </c:pt>
                <c:pt idx="2">
                  <c:v>Téléphone</c:v>
                </c:pt>
                <c:pt idx="3">
                  <c:v>Ordinateur</c:v>
                </c:pt>
                <c:pt idx="4">
                  <c:v>Poste radio</c:v>
                </c:pt>
                <c:pt idx="5">
                  <c:v>Autoradio</c:v>
                </c:pt>
              </c:strCache>
            </c:strRef>
          </c:cat>
          <c:val>
            <c:numRef>
              <c:f>'Mode d''écoute'!$P$58:$U$58</c:f>
              <c:numCache>
                <c:formatCode>General</c:formatCode>
                <c:ptCount val="6"/>
                <c:pt idx="0">
                  <c:v>0.074</c:v>
                </c:pt>
                <c:pt idx="1">
                  <c:v>0.115</c:v>
                </c:pt>
                <c:pt idx="2">
                  <c:v>0.202</c:v>
                </c:pt>
                <c:pt idx="3">
                  <c:v>0.203</c:v>
                </c:pt>
                <c:pt idx="4">
                  <c:v>0.443</c:v>
                </c:pt>
                <c:pt idx="5">
                  <c:v>0.523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633752"/>
        <c:axId val="444636632"/>
      </c:barChart>
      <c:catAx>
        <c:axId val="4446337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44636632"/>
        <c:crosses val="autoZero"/>
        <c:auto val="1"/>
        <c:lblAlgn val="ctr"/>
        <c:lblOffset val="100"/>
        <c:noMultiLvlLbl val="0"/>
      </c:catAx>
      <c:valAx>
        <c:axId val="444636632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44633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'Mode d''écoute'!$P$11:$W$11</c:f>
              <c:strCache>
                <c:ptCount val="8"/>
                <c:pt idx="0">
                  <c:v>Se déplacer</c:v>
                </c:pt>
                <c:pt idx="1">
                  <c:v>Surfer</c:v>
                </c:pt>
                <c:pt idx="2">
                  <c:v>Manger</c:v>
                </c:pt>
                <c:pt idx="3">
                  <c:v>Etudier</c:v>
                </c:pt>
                <c:pt idx="4">
                  <c:v>Autre activité</c:v>
                </c:pt>
                <c:pt idx="5">
                  <c:v>Sport</c:v>
                </c:pt>
                <c:pt idx="6">
                  <c:v>Twitter</c:v>
                </c:pt>
                <c:pt idx="7">
                  <c:v>Aucune</c:v>
                </c:pt>
              </c:strCache>
            </c:strRef>
          </c:cat>
          <c:val>
            <c:numRef>
              <c:f>'Mode d''écoute'!$P$12:$W$12</c:f>
              <c:numCache>
                <c:formatCode>0.0%</c:formatCode>
                <c:ptCount val="8"/>
                <c:pt idx="0">
                  <c:v>0.629</c:v>
                </c:pt>
                <c:pt idx="1">
                  <c:v>0.302</c:v>
                </c:pt>
                <c:pt idx="2">
                  <c:v>0.296</c:v>
                </c:pt>
                <c:pt idx="3">
                  <c:v>0.205</c:v>
                </c:pt>
                <c:pt idx="4">
                  <c:v>0.169</c:v>
                </c:pt>
                <c:pt idx="5">
                  <c:v>0.142</c:v>
                </c:pt>
                <c:pt idx="6">
                  <c:v>0.058</c:v>
                </c:pt>
                <c:pt idx="7">
                  <c:v>0.063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294936"/>
        <c:axId val="444297816"/>
      </c:barChart>
      <c:catAx>
        <c:axId val="444294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44297816"/>
        <c:crosses val="autoZero"/>
        <c:auto val="1"/>
        <c:lblAlgn val="ctr"/>
        <c:lblOffset val="100"/>
        <c:noMultiLvlLbl val="0"/>
      </c:catAx>
      <c:valAx>
        <c:axId val="444297816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44294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'Mode d''écoute'!$P$30</c:f>
              <c:strCache>
                <c:ptCount val="1"/>
                <c:pt idx="0">
                  <c:v>Femmes </c:v>
                </c:pt>
              </c:strCache>
            </c:strRef>
          </c:tx>
          <c:invertIfNegative val="0"/>
          <c:dLbls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'Mode d''écoute'!$Q$29:$X$29</c:f>
              <c:strCache>
                <c:ptCount val="8"/>
                <c:pt idx="0">
                  <c:v>Se Deplacer</c:v>
                </c:pt>
                <c:pt idx="1">
                  <c:v>Surfer</c:v>
                </c:pt>
                <c:pt idx="2">
                  <c:v>Manger</c:v>
                </c:pt>
                <c:pt idx="3">
                  <c:v>Etudier</c:v>
                </c:pt>
                <c:pt idx="4">
                  <c:v>Autre</c:v>
                </c:pt>
                <c:pt idx="5">
                  <c:v>Sport</c:v>
                </c:pt>
                <c:pt idx="6">
                  <c:v>Aucune</c:v>
                </c:pt>
                <c:pt idx="7">
                  <c:v>Commenter</c:v>
                </c:pt>
              </c:strCache>
            </c:strRef>
          </c:cat>
          <c:val>
            <c:numRef>
              <c:f>'Mode d''écoute'!$Q$30:$X$30</c:f>
              <c:numCache>
                <c:formatCode>General</c:formatCode>
                <c:ptCount val="8"/>
                <c:pt idx="0">
                  <c:v>0.705</c:v>
                </c:pt>
                <c:pt idx="1">
                  <c:v>0.313</c:v>
                </c:pt>
                <c:pt idx="2">
                  <c:v>0.336</c:v>
                </c:pt>
                <c:pt idx="3">
                  <c:v>0.257</c:v>
                </c:pt>
                <c:pt idx="4">
                  <c:v>0.124</c:v>
                </c:pt>
                <c:pt idx="5">
                  <c:v>0.17</c:v>
                </c:pt>
                <c:pt idx="6">
                  <c:v>0.032</c:v>
                </c:pt>
                <c:pt idx="7">
                  <c:v>0.057</c:v>
                </c:pt>
              </c:numCache>
            </c:numRef>
          </c:val>
        </c:ser>
        <c:ser>
          <c:idx val="1"/>
          <c:order val="1"/>
          <c:tx>
            <c:strRef>
              <c:f>'Mode d''écoute'!$P$31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'Mode d''écoute'!$Q$29:$X$29</c:f>
              <c:strCache>
                <c:ptCount val="8"/>
                <c:pt idx="0">
                  <c:v>Se Deplacer</c:v>
                </c:pt>
                <c:pt idx="1">
                  <c:v>Surfer</c:v>
                </c:pt>
                <c:pt idx="2">
                  <c:v>Manger</c:v>
                </c:pt>
                <c:pt idx="3">
                  <c:v>Etudier</c:v>
                </c:pt>
                <c:pt idx="4">
                  <c:v>Autre</c:v>
                </c:pt>
                <c:pt idx="5">
                  <c:v>Sport</c:v>
                </c:pt>
                <c:pt idx="6">
                  <c:v>Aucune</c:v>
                </c:pt>
                <c:pt idx="7">
                  <c:v>Commenter</c:v>
                </c:pt>
              </c:strCache>
            </c:strRef>
          </c:cat>
          <c:val>
            <c:numRef>
              <c:f>'Mode d''écoute'!$Q$31:$X$31</c:f>
              <c:numCache>
                <c:formatCode>General</c:formatCode>
                <c:ptCount val="8"/>
                <c:pt idx="0">
                  <c:v>0.555</c:v>
                </c:pt>
                <c:pt idx="1">
                  <c:v>0.291</c:v>
                </c:pt>
                <c:pt idx="2">
                  <c:v>0.258</c:v>
                </c:pt>
                <c:pt idx="3">
                  <c:v>0.155</c:v>
                </c:pt>
                <c:pt idx="4">
                  <c:v>0.213</c:v>
                </c:pt>
                <c:pt idx="5">
                  <c:v>0.114</c:v>
                </c:pt>
                <c:pt idx="6">
                  <c:v>0.094</c:v>
                </c:pt>
                <c:pt idx="7">
                  <c:v>0.059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566936"/>
        <c:axId val="451569944"/>
      </c:barChart>
      <c:catAx>
        <c:axId val="451566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51569944"/>
        <c:crosses val="autoZero"/>
        <c:auto val="1"/>
        <c:lblAlgn val="ctr"/>
        <c:lblOffset val="100"/>
        <c:noMultiLvlLbl val="0"/>
      </c:catAx>
      <c:valAx>
        <c:axId val="451569944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4515669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B916C-05D2-4942-B966-F57070F2657F}" type="datetimeFigureOut">
              <a:rPr lang="it-IT" smtClean="0"/>
              <a:pPr/>
              <a:t>01.02.13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186D9-1F11-0441-9468-0EB89D3698F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010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AC92A-408D-4417-B7C7-BD2063A9355E}" type="datetimeFigureOut">
              <a:rPr lang="fr-FR" smtClean="0"/>
              <a:pPr/>
              <a:t>01.02.13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F5973-DC17-4FE4-A623-F30882C28E4C}" type="slidenum">
              <a:rPr lang="fr-CH" smtClean="0"/>
              <a:pPr/>
              <a:t>‹n.›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089822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3391"/>
            <a:fld id="{1BC44468-F4DE-4D01-ABA5-C71966E9CAAA}" type="slidenum">
              <a:rPr lang="de-DE" smtClean="0">
                <a:ea typeface="ＭＳ Ｐゴシック"/>
                <a:cs typeface="ＭＳ Ｐゴシック"/>
              </a:rPr>
              <a:pPr defTabSz="873391"/>
              <a:t>1</a:t>
            </a:fld>
            <a:endParaRPr lang="de-DE" dirty="0" smtClean="0">
              <a:ea typeface="ＭＳ Ｐゴシック"/>
              <a:cs typeface="ＭＳ Ｐゴシック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5"/>
          <p:cNvSpPr/>
          <p:nvPr/>
        </p:nvSpPr>
        <p:spPr bwMode="auto">
          <a:xfrm>
            <a:off x="1371600" y="1428750"/>
            <a:ext cx="6248400" cy="3448050"/>
          </a:xfrm>
          <a:prstGeom prst="round2DiagRect">
            <a:avLst/>
          </a:prstGeom>
          <a:solidFill>
            <a:srgbClr val="FFCC00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180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sz="3600" b="1" dirty="0">
              <a:solidFill>
                <a:srgbClr val="3B5998"/>
              </a:solidFill>
              <a:latin typeface="+mn-lt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sz="2400" b="1" dirty="0">
              <a:solidFill>
                <a:srgbClr val="3B5998"/>
              </a:solidFill>
              <a:latin typeface="+mn-lt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sz="2400" b="1" dirty="0">
              <a:solidFill>
                <a:srgbClr val="3B5998"/>
              </a:solidFill>
              <a:latin typeface="+mn-lt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>
              <a:solidFill>
                <a:srgbClr val="3B5998"/>
              </a:solidFill>
              <a:latin typeface="+mn-lt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>
              <a:solidFill>
                <a:srgbClr val="3B5998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204" y="980977"/>
            <a:ext cx="8146596" cy="5759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40205" y="1629069"/>
            <a:ext cx="4007303" cy="4496881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78136" y="1629069"/>
            <a:ext cx="4008664" cy="4496881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une image de la bibliothèque</a:t>
            </a:r>
            <a:endParaRPr lang="de-CH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0" indent="0"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9" name="Espace réservé du contenu 2"/>
          <p:cNvSpPr>
            <a:spLocks noGrp="1"/>
          </p:cNvSpPr>
          <p:nvPr>
            <p:ph sz="half" idx="13"/>
          </p:nvPr>
        </p:nvSpPr>
        <p:spPr>
          <a:xfrm>
            <a:off x="4644008" y="1601368"/>
            <a:ext cx="4038600" cy="4525963"/>
          </a:xfrm>
          <a:prstGeom prst="rect">
            <a:avLst/>
          </a:prstGeom>
        </p:spPr>
        <p:txBody>
          <a:bodyPr/>
          <a:lstStyle>
            <a:lvl1pPr marL="0" indent="0"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D217D-78CB-4FFC-87F6-34D74EF6D8F7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25092-EA7E-4C00-B13C-CFA0AE4C6A5A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4525F-6AE8-4502-95C6-08BCD147ECFB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91FEA-6CC0-409E-B578-E30BF68B9C63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5"/>
          <p:cNvSpPr/>
          <p:nvPr/>
        </p:nvSpPr>
        <p:spPr bwMode="auto">
          <a:xfrm>
            <a:off x="428625" y="285750"/>
            <a:ext cx="8286750" cy="1143000"/>
          </a:xfrm>
          <a:prstGeom prst="round2DiagRect">
            <a:avLst/>
          </a:prstGeom>
          <a:solidFill>
            <a:srgbClr val="FFCC00"/>
          </a:solidFill>
          <a:ln w="38100" cap="flat" cmpd="sng" algn="ctr">
            <a:solidFill>
              <a:srgbClr val="3B599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180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>
              <a:solidFill>
                <a:srgbClr val="3B5998"/>
              </a:solidFill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en-US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US" noProof="0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B6CCB-FA34-4A7D-8F23-B6DDD9C172AB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5E4-7A3C-4924-97F8-84B7BD771943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1D1C1-AB73-43E1-B535-52E6A09F172E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F0504-FCB1-4878-9526-8FAFD71297E6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07D3-46BC-4AF3-ADEB-6C1D140F98BE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D3EE3-9AF9-4E88-9C89-0E1269205188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4BC08-C76F-4531-BAC4-4155B2863B33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23850" y="548680"/>
            <a:ext cx="7272338" cy="359370"/>
          </a:xfrm>
          <a:prstGeom prst="rect">
            <a:avLst/>
          </a:prstGeom>
        </p:spPr>
        <p:txBody>
          <a:bodyPr/>
          <a:lstStyle>
            <a:lvl1pPr>
              <a:defRPr kumimoji="0" lang="en-US" sz="1800" b="1" i="0" u="none" strike="noStrike" kern="1200" cap="all" spc="0" normalizeH="0" baseline="0" dirty="0">
                <a:ln>
                  <a:noFill/>
                </a:ln>
                <a:solidFill>
                  <a:srgbClr val="004C7D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254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5"/>
          <p:cNvSpPr/>
          <p:nvPr/>
        </p:nvSpPr>
        <p:spPr bwMode="auto">
          <a:xfrm>
            <a:off x="428625" y="285750"/>
            <a:ext cx="8286750" cy="1143000"/>
          </a:xfrm>
          <a:prstGeom prst="round2DiagRect">
            <a:avLst/>
          </a:prstGeom>
          <a:solidFill>
            <a:srgbClr val="FFCC00"/>
          </a:solidFill>
          <a:ln w="38100" cap="flat" cmpd="sng" algn="ctr">
            <a:solidFill>
              <a:srgbClr val="3B599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180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>
              <a:solidFill>
                <a:srgbClr val="3B5998"/>
              </a:solidFill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9" name="Espace réservé du contenu 2"/>
          <p:cNvSpPr>
            <a:spLocks noGrp="1"/>
          </p:cNvSpPr>
          <p:nvPr>
            <p:ph sz="half" idx="13"/>
          </p:nvPr>
        </p:nvSpPr>
        <p:spPr>
          <a:xfrm>
            <a:off x="4644008" y="1601368"/>
            <a:ext cx="4038600" cy="4525963"/>
          </a:xfrm>
        </p:spPr>
        <p:txBody>
          <a:bodyPr/>
          <a:lstStyle>
            <a:lvl1pPr marL="0" indent="0"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2133600"/>
            <a:ext cx="6096000" cy="2895600"/>
          </a:xfrm>
          <a:solidFill>
            <a:schemeClr val="bg1">
              <a:alpha val="50000"/>
            </a:schemeClr>
          </a:solidFill>
        </p:spPr>
        <p:txBody>
          <a:bodyPr/>
          <a:lstStyle>
            <a:lvl1pPr>
              <a:spcBef>
                <a:spcPct val="50000"/>
              </a:spcBef>
              <a:defRPr sz="320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</a:defRPr>
            </a:lvl1pPr>
          </a:lstStyle>
          <a:p>
            <a:pPr lvl="0"/>
            <a:endParaRPr lang="it-IT" noProof="0" smtClean="0"/>
          </a:p>
        </p:txBody>
      </p:sp>
      <p:sp>
        <p:nvSpPr>
          <p:cNvPr id="9235" name="Rectangle 19"/>
          <p:cNvSpPr>
            <a:spLocks noChangeArrowheads="1"/>
          </p:cNvSpPr>
          <p:nvPr userDrawn="1"/>
        </p:nvSpPr>
        <p:spPr bwMode="auto">
          <a:xfrm>
            <a:off x="1219200" y="1371600"/>
            <a:ext cx="685800" cy="3657600"/>
          </a:xfrm>
          <a:prstGeom prst="rect">
            <a:avLst/>
          </a:prstGeom>
          <a:solidFill>
            <a:srgbClr val="0066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99FF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© 2003 Prentice Hall Business Publishing		Macroeconomics, 3/e		Olivier Blanchard</a:t>
            </a:r>
          </a:p>
        </p:txBody>
      </p:sp>
      <p:sp>
        <p:nvSpPr>
          <p:cNvPr id="9229" name="Text Box 13"/>
          <p:cNvSpPr txBox="1">
            <a:spLocks noChangeArrowheads="1"/>
          </p:cNvSpPr>
          <p:nvPr userDrawn="1"/>
        </p:nvSpPr>
        <p:spPr bwMode="auto">
          <a:xfrm>
            <a:off x="5257800" y="5105400"/>
            <a:ext cx="2743200" cy="549275"/>
          </a:xfrm>
          <a:prstGeom prst="rect">
            <a:avLst/>
          </a:prstGeom>
          <a:solidFill>
            <a:srgbClr val="99FF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sz="1200">
                <a:effectLst>
                  <a:outerShdw blurRad="38100" dist="38100" dir="2700000" algn="tl">
                    <a:srgbClr val="FFFFFF"/>
                  </a:outerShdw>
                </a:effectLst>
              </a:rPr>
              <a:t>Prepared by: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sz="1200">
                <a:effectLst>
                  <a:outerShdw blurRad="38100" dist="38100" dir="2700000" algn="tl">
                    <a:srgbClr val="FFFFFF"/>
                  </a:outerShdw>
                </a:effectLst>
              </a:rPr>
              <a:t>Fernando Quijano and Yvonn Quijano</a:t>
            </a:r>
          </a:p>
        </p:txBody>
      </p:sp>
      <p:sp>
        <p:nvSpPr>
          <p:cNvPr id="9225" name="Text Box 9"/>
          <p:cNvSpPr txBox="1">
            <a:spLocks noChangeArrowheads="1"/>
          </p:cNvSpPr>
          <p:nvPr userDrawn="1"/>
        </p:nvSpPr>
        <p:spPr bwMode="auto">
          <a:xfrm>
            <a:off x="2209800" y="1371600"/>
            <a:ext cx="990600" cy="762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sz="440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</a:rPr>
              <a:t>10</a:t>
            </a:r>
          </a:p>
        </p:txBody>
      </p:sp>
      <p:sp>
        <p:nvSpPr>
          <p:cNvPr id="9240" name="Line 24"/>
          <p:cNvSpPr>
            <a:spLocks noChangeShapeType="1"/>
          </p:cNvSpPr>
          <p:nvPr userDrawn="1"/>
        </p:nvSpPr>
        <p:spPr bwMode="auto">
          <a:xfrm flipV="1">
            <a:off x="1524000" y="1447800"/>
            <a:ext cx="0" cy="3276600"/>
          </a:xfrm>
          <a:prstGeom prst="line">
            <a:avLst/>
          </a:prstGeom>
          <a:noFill/>
          <a:ln w="57150" cmpd="thickThin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42" name="Line 26"/>
          <p:cNvSpPr>
            <a:spLocks noChangeShapeType="1"/>
          </p:cNvSpPr>
          <p:nvPr userDrawn="1"/>
        </p:nvSpPr>
        <p:spPr bwMode="auto">
          <a:xfrm flipV="1">
            <a:off x="1600200" y="1600200"/>
            <a:ext cx="0" cy="3276600"/>
          </a:xfrm>
          <a:prstGeom prst="line">
            <a:avLst/>
          </a:prstGeom>
          <a:noFill/>
          <a:ln w="57150" cmpd="thickThin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4" name="Text Box 8"/>
          <p:cNvSpPr txBox="1">
            <a:spLocks noChangeArrowheads="1"/>
          </p:cNvSpPr>
          <p:nvPr userDrawn="1"/>
        </p:nvSpPr>
        <p:spPr bwMode="auto">
          <a:xfrm rot="21600000">
            <a:off x="1219200" y="990600"/>
            <a:ext cx="1981200" cy="396875"/>
          </a:xfrm>
          <a:prstGeom prst="rect">
            <a:avLst/>
          </a:prstGeom>
          <a:solidFill>
            <a:srgbClr val="0066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sz="200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 H A P T E R</a:t>
            </a:r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9222" name="Line 6"/>
          <p:cNvSpPr>
            <a:spLocks noChangeShapeType="1"/>
          </p:cNvSpPr>
          <p:nvPr userDrawn="1"/>
        </p:nvSpPr>
        <p:spPr bwMode="auto">
          <a:xfrm>
            <a:off x="1524000" y="4724400"/>
            <a:ext cx="6400800" cy="0"/>
          </a:xfrm>
          <a:prstGeom prst="line">
            <a:avLst/>
          </a:prstGeom>
          <a:noFill/>
          <a:ln w="57150" cmpd="thinThick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4709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  <p:bldP spid="9225" grpId="0" animBg="1" autoUpdateAnimBg="0"/>
      <p:bldP spid="9224" grpId="0" animBg="1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5"/>
          <p:cNvSpPr/>
          <p:nvPr/>
        </p:nvSpPr>
        <p:spPr bwMode="auto">
          <a:xfrm>
            <a:off x="428625" y="285750"/>
            <a:ext cx="8286750" cy="1143000"/>
          </a:xfrm>
          <a:prstGeom prst="round2DiagRect">
            <a:avLst/>
          </a:prstGeom>
          <a:solidFill>
            <a:srgbClr val="FFCC00"/>
          </a:solidFill>
          <a:ln w="38100" cap="flat" cmpd="sng" algn="ctr">
            <a:solidFill>
              <a:srgbClr val="3B599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180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>
              <a:solidFill>
                <a:srgbClr val="3B5998"/>
              </a:solidFill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8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10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Diagonal Corner Rectangle 5"/>
          <p:cNvSpPr/>
          <p:nvPr/>
        </p:nvSpPr>
        <p:spPr bwMode="auto">
          <a:xfrm>
            <a:off x="428625" y="285750"/>
            <a:ext cx="8286750" cy="1143000"/>
          </a:xfrm>
          <a:prstGeom prst="round2DiagRect">
            <a:avLst/>
          </a:prstGeom>
          <a:solidFill>
            <a:srgbClr val="FFCC00"/>
          </a:solidFill>
          <a:ln w="38100" cap="flat" cmpd="sng" algn="ctr">
            <a:solidFill>
              <a:srgbClr val="3B599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180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>
              <a:solidFill>
                <a:srgbClr val="3B5998"/>
              </a:solidFill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jpeg"/><Relationship Id="rId1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0.xml"/><Relationship Id="rId15" Type="http://schemas.openxmlformats.org/officeDocument/2006/relationships/theme" Target="../theme/theme3.xml"/><Relationship Id="rId16" Type="http://schemas.openxmlformats.org/officeDocument/2006/relationships/image" Target="../media/image3.png"/><Relationship Id="rId17" Type="http://schemas.openxmlformats.org/officeDocument/2006/relationships/image" Target="../media/image4.png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H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AF3B65B-C836-4E85-98D3-99BC401FADFC}" type="slidenum">
              <a:rPr lang="fr-CH" smtClean="0"/>
              <a:pPr/>
              <a:t>‹n.›</a:t>
            </a:fld>
            <a:endParaRPr lang="fr-CH"/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6156325"/>
            <a:ext cx="1428750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358063" y="6292850"/>
            <a:ext cx="1323975" cy="327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  <p:sldLayoutId id="2147484045" r:id="rId13"/>
    <p:sldLayoutId id="2147484241" r:id="rId14"/>
    <p:sldLayoutId id="2147484242" r:id="rId15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ü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CH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E744762-0E0C-4E64-AE94-2F591D7B24E4}" type="slidenum">
              <a:rPr lang="de-CH"/>
              <a:pPr>
                <a:defRPr/>
              </a:pPr>
              <a:t>‹n.›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4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CH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CH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CH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CH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79512" y="6551766"/>
            <a:ext cx="2880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7675" algn="l"/>
                <a:tab pos="6543675" algn="l"/>
                <a:tab pos="8877300" algn="r"/>
              </a:tabLst>
            </a:pPr>
            <a:r>
              <a:rPr lang="fr-CH" sz="11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AJM</a:t>
            </a:r>
          </a:p>
        </p:txBody>
      </p:sp>
      <p:pic>
        <p:nvPicPr>
          <p:cNvPr id="10" name="Picture 3"/>
          <p:cNvPicPr>
            <a:picLocks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flipV="1">
            <a:off x="0" y="6453337"/>
            <a:ext cx="9144000" cy="5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ZoneTexte 15"/>
          <p:cNvSpPr txBox="1"/>
          <p:nvPr/>
        </p:nvSpPr>
        <p:spPr>
          <a:xfrm>
            <a:off x="6012160" y="6540733"/>
            <a:ext cx="2880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447675" algn="l"/>
                <a:tab pos="6543675" algn="l"/>
                <a:tab pos="8877300" algn="r"/>
              </a:tabLst>
            </a:pPr>
            <a:fld id="{49079115-CC05-45F6-AD62-1396CB279C06}" type="slidenum">
              <a:rPr lang="fr-CH" sz="1100" baseline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>
                <a:tabLst>
                  <a:tab pos="447675" algn="l"/>
                  <a:tab pos="6543675" algn="l"/>
                  <a:tab pos="8877300" algn="r"/>
                </a:tabLst>
              </a:pPr>
              <a:t>‹n.›</a:t>
            </a:fld>
            <a:endParaRPr lang="fr-CH" sz="1100" baseline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812360" y="260648"/>
            <a:ext cx="101484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Connecteur droit 11"/>
          <p:cNvCxnSpPr/>
          <p:nvPr/>
        </p:nvCxnSpPr>
        <p:spPr>
          <a:xfrm>
            <a:off x="323528" y="908720"/>
            <a:ext cx="7272808" cy="0"/>
          </a:xfrm>
          <a:prstGeom prst="line">
            <a:avLst/>
          </a:prstGeom>
          <a:ln w="25400">
            <a:solidFill>
              <a:srgbClr val="004C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323528" y="584684"/>
            <a:ext cx="7416824" cy="324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62925" algn="l"/>
              </a:tabLst>
              <a:defRPr/>
            </a:pPr>
            <a:r>
              <a:rPr lang="fr-FR" dirty="0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4" r:id="rId1"/>
    <p:sldLayoutId id="2147484245" r:id="rId2"/>
    <p:sldLayoutId id="2147484246" r:id="rId3"/>
    <p:sldLayoutId id="2147484247" r:id="rId4"/>
    <p:sldLayoutId id="2147484248" r:id="rId5"/>
    <p:sldLayoutId id="2147484249" r:id="rId6"/>
    <p:sldLayoutId id="2147484250" r:id="rId7"/>
    <p:sldLayoutId id="2147484251" r:id="rId8"/>
    <p:sldLayoutId id="2147484252" r:id="rId9"/>
    <p:sldLayoutId id="2147484253" r:id="rId10"/>
    <p:sldLayoutId id="2147484254" r:id="rId11"/>
    <p:sldLayoutId id="2147484255" r:id="rId12"/>
    <p:sldLayoutId id="2147484261" r:id="rId13"/>
    <p:sldLayoutId id="2147484264" r:id="rId14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0" lang="en-US" sz="1800" b="1" i="0" u="none" strike="noStrike" kern="1200" cap="all" spc="0" normalizeH="0" baseline="0" dirty="0">
          <a:ln>
            <a:noFill/>
          </a:ln>
          <a:solidFill>
            <a:srgbClr val="004C7D"/>
          </a:solidFill>
          <a:effectLst/>
          <a:uLnTx/>
          <a:uFillTx/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2555776" y="2996952"/>
            <a:ext cx="36165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it-IT" sz="1600" noProof="1"/>
          </a:p>
          <a:p>
            <a:pPr algn="ctr"/>
            <a:r>
              <a:rPr lang="it-IT" sz="1600" b="1" noProof="1" smtClean="0"/>
              <a:t>Académie du Journalisme et des Médias</a:t>
            </a:r>
          </a:p>
          <a:p>
            <a:pPr algn="ctr"/>
            <a:r>
              <a:rPr lang="it-IT" sz="1600" noProof="1" smtClean="0"/>
              <a:t>Université de Neuchâtel</a:t>
            </a:r>
            <a:endParaRPr lang="it-IT" sz="1600" noProof="1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860032" y="5445224"/>
            <a:ext cx="40894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56097" tIns="78049" rIns="156097" bIns="78049">
            <a:spAutoFit/>
          </a:bodyPr>
          <a:lstStyle/>
          <a:p>
            <a:pPr marL="376238" indent="-376238" algn="r" defTabSz="1560513"/>
            <a:r>
              <a:rPr lang="fr-CH" sz="2200" b="1" dirty="0">
                <a:solidFill>
                  <a:srgbClr val="FFC000"/>
                </a:solidFill>
                <a:sym typeface="Wingdings" pitchFamily="2" charset="2"/>
              </a:rPr>
              <a:t>Faculté des sciences</a:t>
            </a:r>
          </a:p>
          <a:p>
            <a:pPr marL="376238" indent="-376238" algn="r" defTabSz="1560513"/>
            <a:r>
              <a:rPr lang="fr-CH" sz="2200" b="1" dirty="0">
                <a:solidFill>
                  <a:srgbClr val="FFC000"/>
                </a:solidFill>
                <a:sym typeface="Wingdings" pitchFamily="2" charset="2"/>
              </a:rPr>
              <a:t>économiques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611560" y="2132856"/>
            <a:ext cx="7848600" cy="795536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500" b="1" u="none" strike="noStrike" kern="1200" cap="all" spc="0" normalizeH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rbel" pitchFamily="34" charset="0"/>
                <a:ea typeface="+mj-ea"/>
                <a:cs typeface="Chalkduster"/>
              </a:rPr>
              <a:t>La radio et les jeunes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896387" y="4005064"/>
            <a:ext cx="5278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i="1" dirty="0" smtClean="0"/>
              <a:t>Cinzia Dal </a:t>
            </a:r>
            <a:r>
              <a:rPr lang="fr-CH" i="1" dirty="0" err="1" smtClean="0"/>
              <a:t>Zotto</a:t>
            </a:r>
            <a:r>
              <a:rPr lang="fr-CH" i="1" dirty="0" smtClean="0"/>
              <a:t>, Stéphane Matteo, Claude </a:t>
            </a:r>
            <a:r>
              <a:rPr lang="fr-CH" i="1" dirty="0" err="1" smtClean="0"/>
              <a:t>Jeanrenaud</a:t>
            </a:r>
            <a:endParaRPr lang="fr-CH" i="1" dirty="0" smtClean="0"/>
          </a:p>
          <a:p>
            <a:pPr algn="ctr"/>
            <a:r>
              <a:rPr lang="fr-CH" dirty="0" smtClean="0"/>
              <a:t>1er </a:t>
            </a:r>
            <a:r>
              <a:rPr lang="fr-CH" dirty="0"/>
              <a:t>f</a:t>
            </a:r>
            <a:r>
              <a:rPr lang="fr-CH" dirty="0" smtClean="0"/>
              <a:t>évrier 2013</a:t>
            </a:r>
          </a:p>
        </p:txBody>
      </p:sp>
    </p:spTree>
    <p:extLst>
      <p:ext uri="{BB962C8B-B14F-4D97-AF65-F5344CB8AC3E}">
        <p14:creationId xmlns:p14="http://schemas.microsoft.com/office/powerpoint/2010/main" val="2983073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Activités simultanées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929535"/>
            <a:ext cx="5217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</a:t>
            </a:r>
            <a:r>
              <a:rPr lang="fr-CH" sz="1400" b="1" dirty="0" smtClean="0">
                <a:solidFill>
                  <a:srgbClr val="00B050"/>
                </a:solidFill>
              </a:rPr>
              <a:t>réponses </a:t>
            </a:r>
            <a:r>
              <a:rPr lang="fr-CH" sz="1400" b="1" dirty="0" smtClean="0">
                <a:solidFill>
                  <a:srgbClr val="00B050"/>
                </a:solidFill>
              </a:rPr>
              <a:t>= 6</a:t>
            </a:r>
            <a:endParaRPr lang="fr-CH" sz="1400" b="1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13810" y="1484783"/>
            <a:ext cx="595868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Autres activités  </a:t>
            </a:r>
            <a:r>
              <a:rPr lang="fr-FR" sz="1200" b="1" dirty="0" smtClean="0">
                <a:solidFill>
                  <a:srgbClr val="00B0F0"/>
                </a:solidFill>
              </a:rPr>
              <a:t>(nombre absolus)</a:t>
            </a:r>
          </a:p>
          <a:p>
            <a:endParaRPr lang="fr-FR" dirty="0" smtClean="0"/>
          </a:p>
          <a:p>
            <a:r>
              <a:rPr lang="fr-FR" dirty="0" smtClean="0"/>
              <a:t>Travailler						49</a:t>
            </a:r>
          </a:p>
          <a:p>
            <a:r>
              <a:rPr lang="fr-FR" dirty="0" smtClean="0"/>
              <a:t>Se réveiller					14</a:t>
            </a:r>
          </a:p>
          <a:p>
            <a:r>
              <a:rPr lang="fr-FR" dirty="0" smtClean="0"/>
              <a:t>S’endormir					10</a:t>
            </a:r>
          </a:p>
          <a:p>
            <a:r>
              <a:rPr lang="fr-FR" dirty="0" smtClean="0"/>
              <a:t>Jouer à la console					  8</a:t>
            </a:r>
          </a:p>
          <a:p>
            <a:r>
              <a:rPr lang="fr-FR" dirty="0" smtClean="0"/>
              <a:t>Se préparer le matin				  7</a:t>
            </a:r>
          </a:p>
          <a:p>
            <a:r>
              <a:rPr lang="fr-FR" dirty="0" smtClean="0"/>
              <a:t>Faire le ménage, cuisiner				  4</a:t>
            </a:r>
          </a:p>
          <a:p>
            <a:r>
              <a:rPr lang="fr-FR" dirty="0" smtClean="0"/>
              <a:t>Lire						  3</a:t>
            </a:r>
          </a:p>
        </p:txBody>
      </p:sp>
    </p:spTree>
    <p:extLst>
      <p:ext uri="{BB962C8B-B14F-4D97-AF65-F5344CB8AC3E}">
        <p14:creationId xmlns:p14="http://schemas.microsoft.com/office/powerpoint/2010/main" val="26840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Pourquoi les jeunes écoutent-ils la radio?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5929535"/>
            <a:ext cx="5209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réponses = 4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8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046138"/>
              </p:ext>
            </p:extLst>
          </p:nvPr>
        </p:nvGraphicFramePr>
        <p:xfrm>
          <a:off x="827584" y="1196752"/>
          <a:ext cx="734481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666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Pourquoi les jeunes écoutent-ils la radio?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55576" y="1484784"/>
            <a:ext cx="7035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plus jeunes </a:t>
            </a:r>
            <a:r>
              <a:rPr lang="fr-FR" dirty="0"/>
              <a:t>é</a:t>
            </a:r>
            <a:r>
              <a:rPr lang="fr-FR" dirty="0" smtClean="0"/>
              <a:t>coutent la radio pour se divertir …</a:t>
            </a:r>
          </a:p>
          <a:p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	          … les plus </a:t>
            </a:r>
            <a:r>
              <a:rPr lang="fr-FR" dirty="0"/>
              <a:t>â</a:t>
            </a:r>
            <a:r>
              <a:rPr lang="fr-FR" dirty="0" smtClean="0"/>
              <a:t>gés pour s’informer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55576" y="3153742"/>
            <a:ext cx="74574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Les femmes écoutent plus la radio pour la musique et découvrir de nouveaux </a:t>
            </a:r>
          </a:p>
          <a:p>
            <a:r>
              <a:rPr lang="fr-FR" dirty="0" smtClean="0"/>
              <a:t>artistes …</a:t>
            </a:r>
          </a:p>
          <a:p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	… les hommes en priorité pour se divertir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323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Pourquoi sur internet?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929535"/>
            <a:ext cx="5301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réponses = 30</a:t>
            </a:r>
            <a:endParaRPr lang="fr-CH" sz="1400" b="1" dirty="0">
              <a:solidFill>
                <a:srgbClr val="00B05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46013" y="4797152"/>
            <a:ext cx="4042004" cy="110799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chemeClr val="tx1"/>
                </a:solidFill>
              </a:rPr>
              <a:t>Autres raisons</a:t>
            </a:r>
          </a:p>
          <a:p>
            <a:endParaRPr lang="fr-CH" sz="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CH" sz="1400" dirty="0" smtClean="0"/>
              <a:t>écouter </a:t>
            </a:r>
            <a:r>
              <a:rPr lang="fr-CH" sz="1400" dirty="0"/>
              <a:t>les radios étrangères (3 fois</a:t>
            </a:r>
            <a:r>
              <a:rPr lang="fr-CH" sz="1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CH" sz="1400" dirty="0"/>
              <a:t>plus accessible, plus simple, plus pratique (3 fois)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CH" sz="1400" dirty="0" smtClean="0"/>
              <a:t>réécouter </a:t>
            </a:r>
            <a:r>
              <a:rPr lang="fr-CH" sz="1400" dirty="0"/>
              <a:t>un contenu (1 fois</a:t>
            </a:r>
            <a:r>
              <a:rPr lang="fr-CH" sz="1400" dirty="0" smtClean="0"/>
              <a:t>)</a:t>
            </a:r>
          </a:p>
        </p:txBody>
      </p:sp>
      <p:graphicFrame>
        <p:nvGraphicFramePr>
          <p:cNvPr id="6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360367"/>
              </p:ext>
            </p:extLst>
          </p:nvPr>
        </p:nvGraphicFramePr>
        <p:xfrm>
          <a:off x="539552" y="1052736"/>
          <a:ext cx="7632847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481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8640960" cy="432048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Comment les jeunes choisissent :</a:t>
            </a:r>
            <a:b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</a:br>
            <a:r>
              <a:rPr lang="fr-FR" dirty="0" smtClean="0">
                <a:solidFill>
                  <a:srgbClr val="00B0F0"/>
                </a:solidFill>
                <a:latin typeface="Corbel" pitchFamily="34" charset="0"/>
                <a:cs typeface="Chalkduster"/>
              </a:rPr>
              <a:t>programmes/émissions</a:t>
            </a:r>
            <a:endParaRPr lang="fr-FR" dirty="0">
              <a:solidFill>
                <a:srgbClr val="00B0F0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929535"/>
            <a:ext cx="5301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réponses = 13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171700"/>
              </p:ext>
            </p:extLst>
          </p:nvPr>
        </p:nvGraphicFramePr>
        <p:xfrm>
          <a:off x="755576" y="1196752"/>
          <a:ext cx="756084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750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7416824" cy="324036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Comment les jeunes choisissent</a:t>
            </a:r>
            <a:b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</a:br>
            <a:r>
              <a:rPr lang="fr-FR" dirty="0" smtClean="0">
                <a:solidFill>
                  <a:srgbClr val="00B0F0"/>
                </a:solidFill>
                <a:latin typeface="Corbel" pitchFamily="34" charset="0"/>
                <a:cs typeface="Chalkduster"/>
              </a:rPr>
              <a:t>selon le sexe et …</a:t>
            </a:r>
            <a:endParaRPr lang="fr-FR" dirty="0">
              <a:solidFill>
                <a:srgbClr val="00B0F0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5536" y="5929535"/>
            <a:ext cx="5308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</a:t>
            </a:r>
            <a:r>
              <a:rPr lang="fr-CH" sz="1400" b="1" dirty="0" smtClean="0">
                <a:solidFill>
                  <a:srgbClr val="00B050"/>
                </a:solidFill>
              </a:rPr>
              <a:t>réponses </a:t>
            </a:r>
            <a:r>
              <a:rPr lang="fr-CH" sz="1400" b="1" dirty="0" smtClean="0">
                <a:solidFill>
                  <a:srgbClr val="00B050"/>
                </a:solidFill>
              </a:rPr>
              <a:t>= 13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104624"/>
              </p:ext>
            </p:extLst>
          </p:nvPr>
        </p:nvGraphicFramePr>
        <p:xfrm>
          <a:off x="539552" y="1124744"/>
          <a:ext cx="777686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31267" y="5373216"/>
            <a:ext cx="5220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/>
              <a:t>Les </a:t>
            </a:r>
            <a:r>
              <a:rPr lang="fr-FR" sz="1400" dirty="0" smtClean="0"/>
              <a:t>hommes choisissent </a:t>
            </a:r>
            <a:r>
              <a:rPr lang="fr-FR" sz="1400" dirty="0"/>
              <a:t>plus selon l’info, la station et l’animateur</a:t>
            </a:r>
          </a:p>
        </p:txBody>
      </p:sp>
    </p:spTree>
    <p:extLst>
      <p:ext uri="{BB962C8B-B14F-4D97-AF65-F5344CB8AC3E}">
        <p14:creationId xmlns:p14="http://schemas.microsoft.com/office/powerpoint/2010/main" val="239305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95536" y="5929535"/>
            <a:ext cx="5308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</a:t>
            </a:r>
            <a:r>
              <a:rPr lang="fr-CH" sz="1400" b="1" dirty="0" smtClean="0">
                <a:solidFill>
                  <a:srgbClr val="00B050"/>
                </a:solidFill>
              </a:rPr>
              <a:t>réponses </a:t>
            </a:r>
            <a:r>
              <a:rPr lang="fr-CH" sz="1400" b="1" dirty="0" smtClean="0">
                <a:solidFill>
                  <a:srgbClr val="00B050"/>
                </a:solidFill>
              </a:rPr>
              <a:t>= 13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153050"/>
              </p:ext>
            </p:extLst>
          </p:nvPr>
        </p:nvGraphicFramePr>
        <p:xfrm>
          <a:off x="611560" y="1124744"/>
          <a:ext cx="77768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7416824" cy="324036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Comment les jeunes choisissent</a:t>
            </a:r>
            <a:b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</a:br>
            <a:r>
              <a:rPr lang="fr-FR" dirty="0" smtClean="0">
                <a:solidFill>
                  <a:srgbClr val="00B0F0"/>
                </a:solidFill>
                <a:latin typeface="Corbel" pitchFamily="34" charset="0"/>
                <a:cs typeface="Chalkduster"/>
              </a:rPr>
              <a:t>selon l’âge</a:t>
            </a:r>
            <a:endParaRPr lang="fr-FR" dirty="0">
              <a:solidFill>
                <a:srgbClr val="00B0F0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30046" y="5373216"/>
            <a:ext cx="5006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/>
              <a:t>Les </a:t>
            </a:r>
            <a:r>
              <a:rPr lang="fr-FR" sz="1400" dirty="0" smtClean="0"/>
              <a:t>19-20 choisissent </a:t>
            </a:r>
            <a:r>
              <a:rPr lang="fr-FR" sz="1400" dirty="0"/>
              <a:t>plus selon l’info, la station et l’animateur</a:t>
            </a:r>
          </a:p>
        </p:txBody>
      </p:sp>
    </p:spTree>
    <p:extLst>
      <p:ext uri="{BB962C8B-B14F-4D97-AF65-F5344CB8AC3E}">
        <p14:creationId xmlns:p14="http://schemas.microsoft.com/office/powerpoint/2010/main" val="224538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Fidèles ou zappeurs ?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929535"/>
            <a:ext cx="1614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Observations = 682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959910"/>
              </p:ext>
            </p:extLst>
          </p:nvPr>
        </p:nvGraphicFramePr>
        <p:xfrm>
          <a:off x="1331640" y="1484784"/>
          <a:ext cx="640871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894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Ce qui me fait zapper …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5536" y="5929535"/>
            <a:ext cx="52692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</a:t>
            </a:r>
            <a:r>
              <a:rPr lang="fr-CH" sz="1400" b="1" dirty="0" smtClean="0">
                <a:solidFill>
                  <a:srgbClr val="00B050"/>
                </a:solidFill>
              </a:rPr>
              <a:t>réponses </a:t>
            </a:r>
            <a:r>
              <a:rPr lang="fr-CH" sz="1400" b="1" dirty="0" smtClean="0">
                <a:solidFill>
                  <a:srgbClr val="00B050"/>
                </a:solidFill>
              </a:rPr>
              <a:t>= 6</a:t>
            </a:r>
            <a:endParaRPr lang="fr-CH" sz="1400" b="1" dirty="0">
              <a:solidFill>
                <a:srgbClr val="00B05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95537" y="5085184"/>
            <a:ext cx="7848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/>
              <a:t>Les moins jeunes zappent plus </a:t>
            </a:r>
            <a:r>
              <a:rPr lang="fr-FR" sz="1400" dirty="0" smtClean="0"/>
              <a:t>à cause du </a:t>
            </a:r>
            <a:r>
              <a:rPr lang="fr-FR" sz="1400" dirty="0"/>
              <a:t>« blabla » </a:t>
            </a:r>
            <a:r>
              <a:rPr lang="fr-FR" sz="1400" dirty="0" smtClean="0"/>
              <a:t>(64%) et </a:t>
            </a:r>
            <a:r>
              <a:rPr lang="fr-FR" sz="1400" dirty="0"/>
              <a:t>sont plus fidèles </a:t>
            </a:r>
            <a:r>
              <a:rPr lang="fr-FR" sz="1400" dirty="0" smtClean="0"/>
              <a:t>(18% ne zappent pas)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/>
              <a:t>Ceux en formation générale </a:t>
            </a:r>
            <a:r>
              <a:rPr lang="fr-FR" sz="1400" dirty="0" smtClean="0"/>
              <a:t>zappent </a:t>
            </a:r>
            <a:r>
              <a:rPr lang="fr-FR" sz="1400" dirty="0"/>
              <a:t>plus à cause du </a:t>
            </a:r>
            <a:r>
              <a:rPr lang="fr-FR" sz="1400" dirty="0" smtClean="0"/>
              <a:t>«</a:t>
            </a:r>
            <a:r>
              <a:rPr lang="fr-FR" sz="1400" dirty="0"/>
              <a:t> </a:t>
            </a:r>
            <a:r>
              <a:rPr lang="fr-FR" sz="1400" dirty="0" err="1"/>
              <a:t>blabla</a:t>
            </a:r>
            <a:r>
              <a:rPr lang="fr-FR" sz="1400" dirty="0"/>
              <a:t> </a:t>
            </a:r>
            <a:r>
              <a:rPr lang="fr-FR" sz="1400" dirty="0" smtClean="0"/>
              <a:t>» (63.7%), ceux </a:t>
            </a:r>
            <a:r>
              <a:rPr lang="fr-FR" sz="1400" dirty="0"/>
              <a:t>en formation professionnelle sont plus </a:t>
            </a:r>
            <a:r>
              <a:rPr lang="fr-FR" sz="1400" dirty="0" smtClean="0"/>
              <a:t>fidèles (18.3% ne zappent pas) </a:t>
            </a:r>
            <a:endParaRPr lang="fr-FR" sz="1400" dirty="0"/>
          </a:p>
        </p:txBody>
      </p:sp>
      <p:graphicFrame>
        <p:nvGraphicFramePr>
          <p:cNvPr id="6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7565794"/>
              </p:ext>
            </p:extLst>
          </p:nvPr>
        </p:nvGraphicFramePr>
        <p:xfrm>
          <a:off x="899593" y="1124744"/>
          <a:ext cx="705678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077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Réactions aux pauses publicitaires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5929535"/>
            <a:ext cx="3064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Observations = </a:t>
            </a:r>
            <a:r>
              <a:rPr lang="fr-CH" sz="1400" b="1" dirty="0" smtClean="0">
                <a:solidFill>
                  <a:srgbClr val="00B050"/>
                </a:solidFill>
              </a:rPr>
              <a:t>682; non réponses = 28 </a:t>
            </a:r>
            <a:endParaRPr lang="fr-CH" sz="1400" b="1" dirty="0">
              <a:solidFill>
                <a:srgbClr val="00B05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085184"/>
            <a:ext cx="5055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/>
              <a:t>46% des femmes et 39% des hommes zappent </a:t>
            </a:r>
            <a:r>
              <a:rPr lang="fr-FR" sz="1400" dirty="0" smtClean="0"/>
              <a:t>immédiatement</a:t>
            </a:r>
            <a:endParaRPr lang="fr-FR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/>
              <a:t>31% des hommes et 17% des femmes ne zappent pas </a:t>
            </a:r>
          </a:p>
        </p:txBody>
      </p:sp>
      <p:graphicFrame>
        <p:nvGraphicFramePr>
          <p:cNvPr id="7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286751"/>
              </p:ext>
            </p:extLst>
          </p:nvPr>
        </p:nvGraphicFramePr>
        <p:xfrm>
          <a:off x="827584" y="1124744"/>
          <a:ext cx="727280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36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7416824" cy="324036"/>
          </a:xfrm>
        </p:spPr>
        <p:txBody>
          <a:bodyPr>
            <a:noAutofit/>
          </a:bodyPr>
          <a:lstStyle/>
          <a:p>
            <a:r>
              <a:rPr lang="fr-FR" sz="2400" dirty="0" smtClean="0">
                <a:latin typeface="Corbel" pitchFamily="34" charset="0"/>
                <a:cs typeface="Chalkduster"/>
              </a:rPr>
              <a:t>L’enquête</a:t>
            </a:r>
            <a:endParaRPr lang="fr-FR" sz="2400" dirty="0">
              <a:latin typeface="Corbel" pitchFamily="34" charset="0"/>
              <a:cs typeface="Chalkduster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</a:rPr>
              <a:t>Population étudiée </a:t>
            </a:r>
            <a:r>
              <a:rPr lang="fr-FR" sz="20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fr-FR" sz="2000" dirty="0" smtClean="0"/>
              <a:t>	jeunes de </a:t>
            </a:r>
            <a:r>
              <a:rPr lang="fr-FR" sz="2000" b="1" dirty="0" smtClean="0">
                <a:solidFill>
                  <a:srgbClr val="C00000"/>
                </a:solidFill>
              </a:rPr>
              <a:t>15 à 20 ans </a:t>
            </a:r>
            <a:r>
              <a:rPr lang="fr-FR" sz="2000" dirty="0" smtClean="0"/>
              <a:t>en formation au degré 			secondaire II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</a:rPr>
              <a:t>Période de l’enquête </a:t>
            </a:r>
            <a:r>
              <a:rPr lang="fr-FR" sz="20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fr-FR" sz="2000" dirty="0" smtClean="0"/>
              <a:t>	</a:t>
            </a:r>
            <a:r>
              <a:rPr lang="fr-FR" sz="2000" b="1" dirty="0" smtClean="0">
                <a:solidFill>
                  <a:srgbClr val="C00000"/>
                </a:solidFill>
              </a:rPr>
              <a:t>octobre-décembre 2012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</a:rPr>
              <a:t>Géographie </a:t>
            </a:r>
            <a:r>
              <a:rPr lang="fr-FR" sz="20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fr-FR" sz="2000" dirty="0" smtClean="0"/>
              <a:t>		Fribourg, Genève, Jura, Neuchâtel, Valais, Vaud</a:t>
            </a:r>
            <a:endParaRPr lang="fr-FR" sz="2000" dirty="0"/>
          </a:p>
          <a:p>
            <a:pPr marL="0" indent="0">
              <a:buNone/>
            </a:pPr>
            <a:endParaRPr lang="fr-FR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</a:rPr>
              <a:t>Echantillon :		</a:t>
            </a:r>
            <a:r>
              <a:rPr lang="fr-FR" sz="2000" b="1" dirty="0" smtClean="0">
                <a:solidFill>
                  <a:srgbClr val="C00000"/>
                </a:solidFill>
              </a:rPr>
              <a:t>1088</a:t>
            </a:r>
            <a:r>
              <a:rPr lang="fr-FR" sz="2000" dirty="0" smtClean="0"/>
              <a:t> questionnaires collectés, </a:t>
            </a:r>
            <a:r>
              <a:rPr lang="fr-FR" sz="2000" b="1" dirty="0" smtClean="0">
                <a:solidFill>
                  <a:srgbClr val="C00000"/>
                </a:solidFill>
              </a:rPr>
              <a:t>682 traités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</a:rPr>
              <a:t>Pondération :		</a:t>
            </a:r>
            <a:r>
              <a:rPr lang="fr-FR" sz="2000" dirty="0" smtClean="0"/>
              <a:t>Poids appliqués pour que l’</a:t>
            </a:r>
            <a:r>
              <a:rPr lang="fr-FR" sz="2000" dirty="0"/>
              <a:t>é</a:t>
            </a:r>
            <a:r>
              <a:rPr lang="fr-FR" sz="2000" dirty="0" smtClean="0"/>
              <a:t>chantillon soit 				conforme à la structure démographique</a:t>
            </a: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8355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7416824" cy="324036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Heures d’écoute</a:t>
            </a:r>
            <a:b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</a:br>
            <a:r>
              <a:rPr lang="fr-FR" dirty="0" smtClean="0">
                <a:solidFill>
                  <a:srgbClr val="00B0F0"/>
                </a:solidFill>
                <a:latin typeface="Corbel" pitchFamily="34" charset="0"/>
                <a:cs typeface="Chalkduster"/>
              </a:rPr>
              <a:t>tous les jours</a:t>
            </a:r>
            <a:endParaRPr lang="fr-FR" dirty="0">
              <a:solidFill>
                <a:srgbClr val="00B0F0"/>
              </a:solidFill>
              <a:latin typeface="Corbel" pitchFamily="34" charset="0"/>
              <a:cs typeface="Chalkduster"/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3634959"/>
              </p:ext>
            </p:extLst>
          </p:nvPr>
        </p:nvGraphicFramePr>
        <p:xfrm>
          <a:off x="827584" y="1196752"/>
          <a:ext cx="74888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95536" y="5929535"/>
            <a:ext cx="1654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Observations = 682 </a:t>
            </a:r>
            <a:endParaRPr lang="fr-CH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93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Les sources d’information (actualité)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929535"/>
            <a:ext cx="5217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</a:t>
            </a:r>
            <a:r>
              <a:rPr lang="fr-CH" sz="1400" b="1" dirty="0" smtClean="0">
                <a:solidFill>
                  <a:srgbClr val="00B050"/>
                </a:solidFill>
              </a:rPr>
              <a:t>réponses </a:t>
            </a:r>
            <a:r>
              <a:rPr lang="fr-CH" sz="1400" b="1" dirty="0" smtClean="0">
                <a:solidFill>
                  <a:srgbClr val="00B050"/>
                </a:solidFill>
              </a:rPr>
              <a:t>= 5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148529"/>
              </p:ext>
            </p:extLst>
          </p:nvPr>
        </p:nvGraphicFramePr>
        <p:xfrm>
          <a:off x="899592" y="1124744"/>
          <a:ext cx="741682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218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7416824" cy="324036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Les sources d’information </a:t>
            </a:r>
            <a:b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</a:br>
            <a:r>
              <a:rPr lang="fr-FR" dirty="0" smtClean="0">
                <a:solidFill>
                  <a:srgbClr val="00B0F0"/>
                </a:solidFill>
                <a:latin typeface="Corbel" pitchFamily="34" charset="0"/>
                <a:cs typeface="Chalkduster"/>
              </a:rPr>
              <a:t>selon le sexe</a:t>
            </a:r>
            <a:endParaRPr lang="fr-FR" dirty="0">
              <a:solidFill>
                <a:srgbClr val="00B0F0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929535"/>
            <a:ext cx="5209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réponses = 5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9829412"/>
              </p:ext>
            </p:extLst>
          </p:nvPr>
        </p:nvGraphicFramePr>
        <p:xfrm>
          <a:off x="827584" y="1124744"/>
          <a:ext cx="763284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84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7416824" cy="324036"/>
          </a:xfrm>
        </p:spPr>
        <p:txBody>
          <a:bodyPr>
            <a:noAutofit/>
          </a:bodyPr>
          <a:lstStyle/>
          <a:p>
            <a:r>
              <a:rPr lang="fr-CH" sz="2400" dirty="0">
                <a:latin typeface="Corbel" pitchFamily="34" charset="0"/>
              </a:rPr>
              <a:t>Où </a:t>
            </a:r>
            <a:r>
              <a:rPr lang="fr-CH" sz="2400" dirty="0" smtClean="0">
                <a:latin typeface="Corbel" pitchFamily="34" charset="0"/>
              </a:rPr>
              <a:t>découvrez‐vous </a:t>
            </a:r>
            <a:r>
              <a:rPr lang="fr-CH" sz="2400" dirty="0">
                <a:latin typeface="Corbel" pitchFamily="34" charset="0"/>
              </a:rPr>
              <a:t>de nouveaux artistes </a:t>
            </a:r>
            <a:r>
              <a:rPr lang="fr-CH" sz="2400" dirty="0" smtClean="0">
                <a:latin typeface="Corbel" pitchFamily="34" charset="0"/>
              </a:rPr>
              <a:t>musicaux?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5536" y="5929535"/>
            <a:ext cx="3008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Observations = 682 ; non réponses = 9</a:t>
            </a:r>
            <a:endParaRPr lang="fr-CH" sz="1400" b="1" dirty="0">
              <a:solidFill>
                <a:srgbClr val="00B05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5536" y="5373216"/>
            <a:ext cx="50079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/>
              <a:t>Pas des grandes différences selon l’âge et le type </a:t>
            </a:r>
            <a:r>
              <a:rPr lang="fr-FR" sz="1400" dirty="0" smtClean="0"/>
              <a:t>de formation</a:t>
            </a:r>
            <a:endParaRPr lang="fr-FR" sz="1400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526762"/>
              </p:ext>
            </p:extLst>
          </p:nvPr>
        </p:nvGraphicFramePr>
        <p:xfrm>
          <a:off x="899592" y="1124744"/>
          <a:ext cx="72008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19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Qu’attendent les jeunes de La radio?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1288601"/>
            <a:ext cx="820891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dirty="0"/>
              <a:t>Bonne musique, musique récente, </a:t>
            </a:r>
            <a:r>
              <a:rPr lang="fr-CH" dirty="0" smtClean="0"/>
              <a:t>variée	</a:t>
            </a:r>
            <a:r>
              <a:rPr lang="fr-CH" dirty="0"/>
              <a:t>	</a:t>
            </a:r>
            <a:r>
              <a:rPr lang="fr-CH" dirty="0" smtClean="0"/>
              <a:t>	</a:t>
            </a:r>
            <a:r>
              <a:rPr lang="fr-CH" dirty="0" smtClean="0">
                <a:solidFill>
                  <a:schemeClr val="tx1"/>
                </a:solidFill>
              </a:rPr>
              <a:t>248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9552" y="1844824"/>
            <a:ext cx="7200800" cy="3693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dirty="0" smtClean="0"/>
              <a:t>Humour, blagues, bonne humeur, rires</a:t>
            </a:r>
            <a:r>
              <a:rPr lang="fr-CH" dirty="0"/>
              <a:t>	</a:t>
            </a:r>
            <a:r>
              <a:rPr lang="fr-CH" dirty="0" smtClean="0"/>
              <a:t>			</a:t>
            </a:r>
            <a:r>
              <a:rPr lang="fr-CH" dirty="0" smtClean="0">
                <a:solidFill>
                  <a:schemeClr val="tx1"/>
                </a:solidFill>
              </a:rPr>
              <a:t>137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9552" y="3029567"/>
            <a:ext cx="7128792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dirty="0" smtClean="0"/>
              <a:t>Information, actualités, sports, météo, info route 		  </a:t>
            </a:r>
            <a:r>
              <a:rPr lang="fr-CH" dirty="0" smtClean="0">
                <a:solidFill>
                  <a:schemeClr val="tx1"/>
                </a:solidFill>
              </a:rPr>
              <a:t>93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9552" y="2276872"/>
            <a:ext cx="7128792" cy="64633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dirty="0" smtClean="0"/>
              <a:t>Divertissement , bonne animation, climat convivial, jeune, </a:t>
            </a:r>
            <a:br>
              <a:rPr lang="fr-CH" dirty="0" smtClean="0"/>
            </a:br>
            <a:r>
              <a:rPr lang="fr-CH" dirty="0" smtClean="0"/>
              <a:t>rafraîchissant, agréable… une occasion de s’éclater 		</a:t>
            </a:r>
            <a:r>
              <a:rPr lang="fr-CH" dirty="0" smtClean="0">
                <a:solidFill>
                  <a:schemeClr val="tx1"/>
                </a:solidFill>
              </a:rPr>
              <a:t>102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9552" y="3441774"/>
            <a:ext cx="7056784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dirty="0" smtClean="0"/>
              <a:t>Apprendre, découvrir, de bons invités 		             		  </a:t>
            </a:r>
            <a:r>
              <a:rPr lang="fr-CH" dirty="0" smtClean="0">
                <a:solidFill>
                  <a:schemeClr val="tx1"/>
                </a:solidFill>
              </a:rPr>
              <a:t>73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9552" y="3933056"/>
            <a:ext cx="7056784" cy="36933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dirty="0"/>
              <a:t>Peu, pas ou moins  de </a:t>
            </a:r>
            <a:r>
              <a:rPr lang="fr-CH" dirty="0" smtClean="0"/>
              <a:t>pub			 		  </a:t>
            </a:r>
            <a:r>
              <a:rPr lang="fr-CH" dirty="0" smtClean="0">
                <a:solidFill>
                  <a:schemeClr val="tx1"/>
                </a:solidFill>
              </a:rPr>
              <a:t>62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9552" y="4437112"/>
            <a:ext cx="7128792" cy="36933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dirty="0"/>
              <a:t>Peu, pas ou moins  de </a:t>
            </a:r>
            <a:r>
              <a:rPr lang="fr-CH" dirty="0" smtClean="0"/>
              <a:t>«</a:t>
            </a:r>
            <a:r>
              <a:rPr lang="fr-CH" dirty="0" err="1" smtClean="0"/>
              <a:t>blabla</a:t>
            </a:r>
            <a:r>
              <a:rPr lang="fr-CH" dirty="0" smtClean="0"/>
              <a:t>»				  </a:t>
            </a:r>
            <a:r>
              <a:rPr lang="fr-CH" dirty="0" smtClean="0">
                <a:solidFill>
                  <a:schemeClr val="tx1"/>
                </a:solidFill>
              </a:rPr>
              <a:t>39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95536" y="5929535"/>
            <a:ext cx="3008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Observations = 682 ; non réponses = 2</a:t>
            </a:r>
            <a:endParaRPr lang="fr-CH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14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Ils ont dit…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95536" y="5929535"/>
            <a:ext cx="3008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Observations = 682 ; non réponses = 2</a:t>
            </a:r>
            <a:endParaRPr lang="fr-CH" sz="1400" b="1" dirty="0">
              <a:solidFill>
                <a:srgbClr val="00B05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83568" y="133147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CH" dirty="0"/>
              <a:t>De la musique du moment, </a:t>
            </a:r>
            <a:r>
              <a:rPr lang="fr-CH" dirty="0" smtClean="0"/>
              <a:t>peu de commentaires , juste assez pour </a:t>
            </a:r>
            <a:r>
              <a:rPr lang="fr-CH" dirty="0"/>
              <a:t>donner </a:t>
            </a:r>
            <a:r>
              <a:rPr lang="fr-CH" dirty="0" smtClean="0"/>
              <a:t>une information </a:t>
            </a:r>
            <a:r>
              <a:rPr lang="fr-CH" dirty="0"/>
              <a:t>sur le </a:t>
            </a:r>
            <a:r>
              <a:rPr lang="fr-CH" dirty="0" smtClean="0"/>
              <a:t>chanteur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83568" y="2195572"/>
            <a:ext cx="326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CH" dirty="0"/>
              <a:t>Moins de </a:t>
            </a:r>
            <a:r>
              <a:rPr lang="fr-CH" dirty="0" smtClean="0"/>
              <a:t>débats, plus d'info </a:t>
            </a:r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683568" y="2483604"/>
            <a:ext cx="487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CH" dirty="0" smtClean="0"/>
              <a:t>Plus de débats touchant </a:t>
            </a:r>
            <a:r>
              <a:rPr lang="fr-CH" dirty="0"/>
              <a:t>les jeunes et la </a:t>
            </a:r>
            <a:r>
              <a:rPr lang="fr-CH" dirty="0" smtClean="0"/>
              <a:t>société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83568" y="3059668"/>
            <a:ext cx="5891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CH" dirty="0"/>
              <a:t>Des sujets traités plus en </a:t>
            </a:r>
            <a:r>
              <a:rPr lang="fr-CH" dirty="0" smtClean="0"/>
              <a:t>profondeur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CH" dirty="0" smtClean="0"/>
              <a:t>Qu’elle apporte un éclairage nouveau sur certains thèmes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83568" y="4499828"/>
            <a:ext cx="654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CH" dirty="0" smtClean="0"/>
              <a:t>Que la radio ne </a:t>
            </a:r>
            <a:r>
              <a:rPr lang="fr-CH" dirty="0"/>
              <a:t>devienne pas abrutissante </a:t>
            </a:r>
            <a:r>
              <a:rPr lang="fr-CH" dirty="0" smtClean="0"/>
              <a:t>(comme </a:t>
            </a:r>
            <a:r>
              <a:rPr lang="fr-CH" dirty="0"/>
              <a:t>la </a:t>
            </a:r>
            <a:r>
              <a:rPr lang="fr-CH" dirty="0" smtClean="0"/>
              <a:t>télévision)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83568" y="3923764"/>
            <a:ext cx="3306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De la </a:t>
            </a:r>
            <a:r>
              <a:rPr lang="fr-FR" dirty="0"/>
              <a:t>proximité, </a:t>
            </a:r>
            <a:r>
              <a:rPr lang="fr-FR" dirty="0" smtClean="0"/>
              <a:t>de l'émotion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490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latin typeface="Corbel" pitchFamily="34" charset="0"/>
                <a:cs typeface="Chalkduster"/>
              </a:rPr>
              <a:t>population</a:t>
            </a:r>
            <a:endParaRPr lang="fr-FR" sz="2400" dirty="0">
              <a:latin typeface="Corbel" pitchFamily="34" charset="0"/>
              <a:cs typeface="Chalkduster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230250"/>
              </p:ext>
            </p:extLst>
          </p:nvPr>
        </p:nvGraphicFramePr>
        <p:xfrm>
          <a:off x="251520" y="1916832"/>
          <a:ext cx="2781299" cy="3915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4829910"/>
              </p:ext>
            </p:extLst>
          </p:nvPr>
        </p:nvGraphicFramePr>
        <p:xfrm>
          <a:off x="2699792" y="9807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193971"/>
              </p:ext>
            </p:extLst>
          </p:nvPr>
        </p:nvGraphicFramePr>
        <p:xfrm>
          <a:off x="4139952" y="335699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944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Fréquence d’écoute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949280"/>
            <a:ext cx="1614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Observations = 682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750238"/>
              </p:ext>
            </p:extLst>
          </p:nvPr>
        </p:nvGraphicFramePr>
        <p:xfrm>
          <a:off x="827584" y="1196752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36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7416824" cy="324036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Fréquence</a:t>
            </a:r>
            <a:r>
              <a:rPr lang="fr-FR" sz="2400" dirty="0">
                <a:solidFill>
                  <a:schemeClr val="tx2"/>
                </a:solidFill>
                <a:latin typeface="Corbel" pitchFamily="34" charset="0"/>
                <a:cs typeface="Chalkduster"/>
              </a:rPr>
              <a:t/>
            </a:r>
            <a:br>
              <a:rPr lang="fr-FR" sz="2400" dirty="0">
                <a:solidFill>
                  <a:schemeClr val="tx2"/>
                </a:solidFill>
                <a:latin typeface="Corbel" pitchFamily="34" charset="0"/>
                <a:cs typeface="Chalkduster"/>
              </a:rPr>
            </a:br>
            <a:r>
              <a:rPr lang="fr-FR" dirty="0" smtClean="0">
                <a:solidFill>
                  <a:srgbClr val="00B0F0"/>
                </a:solidFill>
                <a:latin typeface="Corbel" pitchFamily="34" charset="0"/>
                <a:cs typeface="Chalkduster"/>
              </a:rPr>
              <a:t>selon la formation </a:t>
            </a:r>
            <a:endParaRPr lang="fr-FR" dirty="0">
              <a:solidFill>
                <a:srgbClr val="00B0F0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949280"/>
            <a:ext cx="1614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Observations = 682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841621"/>
              </p:ext>
            </p:extLst>
          </p:nvPr>
        </p:nvGraphicFramePr>
        <p:xfrm>
          <a:off x="611560" y="1052736"/>
          <a:ext cx="80648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51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Durée d’écoute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929535"/>
            <a:ext cx="4067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Observations = 682 ; 0 minutes et non réponses = 74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9706257"/>
              </p:ext>
            </p:extLst>
          </p:nvPr>
        </p:nvGraphicFramePr>
        <p:xfrm>
          <a:off x="971600" y="1124744"/>
          <a:ext cx="7128791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270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Support d’écoute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5929535"/>
            <a:ext cx="5209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réponses = 3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8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9898746"/>
              </p:ext>
            </p:extLst>
          </p:nvPr>
        </p:nvGraphicFramePr>
        <p:xfrm>
          <a:off x="899592" y="1196752"/>
          <a:ext cx="72008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719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Activités simultanées</a:t>
            </a:r>
            <a:endParaRPr lang="fr-FR" sz="2400" dirty="0">
              <a:solidFill>
                <a:schemeClr val="tx2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929535"/>
            <a:ext cx="5209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réponses = 6</a:t>
            </a:r>
            <a:endParaRPr lang="fr-CH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2767575"/>
              </p:ext>
            </p:extLst>
          </p:nvPr>
        </p:nvGraphicFramePr>
        <p:xfrm>
          <a:off x="755576" y="1196752"/>
          <a:ext cx="734481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4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7416824" cy="324036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  <a:t>Activités simultanées</a:t>
            </a:r>
            <a:br>
              <a:rPr lang="fr-FR" sz="2400" dirty="0" smtClean="0">
                <a:solidFill>
                  <a:schemeClr val="tx2"/>
                </a:solidFill>
                <a:latin typeface="Corbel" pitchFamily="34" charset="0"/>
                <a:cs typeface="Chalkduster"/>
              </a:rPr>
            </a:br>
            <a:r>
              <a:rPr lang="fr-FR" dirty="0" smtClean="0">
                <a:solidFill>
                  <a:srgbClr val="00B0F0"/>
                </a:solidFill>
                <a:latin typeface="Corbel" pitchFamily="34" charset="0"/>
                <a:cs typeface="Chalkduster"/>
              </a:rPr>
              <a:t>selon le sexe</a:t>
            </a:r>
            <a:endParaRPr lang="fr-FR" dirty="0">
              <a:solidFill>
                <a:srgbClr val="00B0F0"/>
              </a:solidFill>
              <a:latin typeface="Corbel" pitchFamily="34" charset="0"/>
              <a:cs typeface="Chalkduster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5929535"/>
            <a:ext cx="5209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solidFill>
                  <a:srgbClr val="00B050"/>
                </a:solidFill>
              </a:rPr>
              <a:t>Plusieurs réponses possibles. Observations = 682 ; non réponses = 6</a:t>
            </a:r>
            <a:endParaRPr lang="fr-CH" sz="1400" b="1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5445224"/>
            <a:ext cx="3683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Les 19-20 ans écoutent </a:t>
            </a:r>
            <a:r>
              <a:rPr lang="fr-FR" sz="1400" dirty="0"/>
              <a:t>plus </a:t>
            </a:r>
            <a:r>
              <a:rPr lang="fr-FR" sz="1400" dirty="0" smtClean="0"/>
              <a:t>en se déplaçant</a:t>
            </a:r>
            <a:endParaRPr lang="fr-FR" sz="1400" dirty="0"/>
          </a:p>
        </p:txBody>
      </p:sp>
      <p:graphicFrame>
        <p:nvGraphicFramePr>
          <p:cNvPr id="7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244534"/>
              </p:ext>
            </p:extLst>
          </p:nvPr>
        </p:nvGraphicFramePr>
        <p:xfrm>
          <a:off x="755576" y="1124744"/>
          <a:ext cx="734481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759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1_AJ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JM_teplate_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Thème1_AJM</Template>
  <TotalTime>5057</TotalTime>
  <Words>598</Words>
  <Application>Microsoft Macintosh PowerPoint</Application>
  <PresentationFormat>Presentazione su schermo (4:3)</PresentationFormat>
  <Paragraphs>111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25</vt:i4>
      </vt:variant>
    </vt:vector>
  </HeadingPairs>
  <TitlesOfParts>
    <vt:vector size="28" baseType="lpstr">
      <vt:lpstr>Thème1_AJM</vt:lpstr>
      <vt:lpstr>Benutzerdefiniertes Design</vt:lpstr>
      <vt:lpstr>AJM_teplate_2012</vt:lpstr>
      <vt:lpstr>Presentazione di PowerPoint</vt:lpstr>
      <vt:lpstr>L’enquête</vt:lpstr>
      <vt:lpstr>population</vt:lpstr>
      <vt:lpstr>Fréquence d’écoute</vt:lpstr>
      <vt:lpstr>Fréquence selon la formation </vt:lpstr>
      <vt:lpstr>Durée d’écoute</vt:lpstr>
      <vt:lpstr>Support d’écoute</vt:lpstr>
      <vt:lpstr>Activités simultanées</vt:lpstr>
      <vt:lpstr>Activités simultanées selon le sexe</vt:lpstr>
      <vt:lpstr>Activités simultanées</vt:lpstr>
      <vt:lpstr>Pourquoi les jeunes écoutent-ils la radio?</vt:lpstr>
      <vt:lpstr>Pourquoi les jeunes écoutent-ils la radio?</vt:lpstr>
      <vt:lpstr>Pourquoi sur internet?</vt:lpstr>
      <vt:lpstr>Comment les jeunes choisissent : programmes/émissions</vt:lpstr>
      <vt:lpstr>Comment les jeunes choisissent selon le sexe et …</vt:lpstr>
      <vt:lpstr>Comment les jeunes choisissent selon l’âge</vt:lpstr>
      <vt:lpstr>Fidèles ou zappeurs ?</vt:lpstr>
      <vt:lpstr>Ce qui me fait zapper …</vt:lpstr>
      <vt:lpstr>Réactions aux pauses publicitaires</vt:lpstr>
      <vt:lpstr>Heures d’écoute tous les jours</vt:lpstr>
      <vt:lpstr>Les sources d’information (actualité)</vt:lpstr>
      <vt:lpstr>Les sources d’information  selon le sexe</vt:lpstr>
      <vt:lpstr>Où découvrez‐vous de nouveaux artistes musicaux?</vt:lpstr>
      <vt:lpstr>Qu’attendent les jeunes de La radio?</vt:lpstr>
      <vt:lpstr>Ils ont dit…</vt:lpstr>
    </vt:vector>
  </TitlesOfParts>
  <Company>UniNE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Media Firms II</dc:title>
  <dc:creator>Université de Neuchâtel</dc:creator>
  <cp:lastModifiedBy>Cinzia  Dal Zotto</cp:lastModifiedBy>
  <cp:revision>365</cp:revision>
  <cp:lastPrinted>2013-01-31T12:50:18Z</cp:lastPrinted>
  <dcterms:created xsi:type="dcterms:W3CDTF">2010-03-16T09:05:31Z</dcterms:created>
  <dcterms:modified xsi:type="dcterms:W3CDTF">2013-02-01T07:02:48Z</dcterms:modified>
</cp:coreProperties>
</file>