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714" r:id="rId2"/>
  </p:sldMasterIdLst>
  <p:notesMasterIdLst>
    <p:notesMasterId r:id="rId21"/>
  </p:notesMasterIdLst>
  <p:handoutMasterIdLst>
    <p:handoutMasterId r:id="rId22"/>
  </p:handoutMasterIdLst>
  <p:sldIdLst>
    <p:sldId id="270" r:id="rId3"/>
    <p:sldId id="367" r:id="rId4"/>
    <p:sldId id="358" r:id="rId5"/>
    <p:sldId id="381" r:id="rId6"/>
    <p:sldId id="385" r:id="rId7"/>
    <p:sldId id="383" r:id="rId8"/>
    <p:sldId id="384" r:id="rId9"/>
    <p:sldId id="340" r:id="rId10"/>
    <p:sldId id="376" r:id="rId11"/>
    <p:sldId id="368" r:id="rId12"/>
    <p:sldId id="349" r:id="rId13"/>
    <p:sldId id="380" r:id="rId14"/>
    <p:sldId id="338" r:id="rId15"/>
    <p:sldId id="342" r:id="rId16"/>
    <p:sldId id="377" r:id="rId17"/>
    <p:sldId id="378" r:id="rId18"/>
    <p:sldId id="379" r:id="rId19"/>
    <p:sldId id="332" r:id="rId20"/>
  </p:sldIdLst>
  <p:sldSz cx="9906000" cy="6858000" type="A4"/>
  <p:notesSz cx="9926638" cy="6797675"/>
  <p:embeddedFontLst>
    <p:embeddedFont>
      <p:font typeface="NDRSansCond" charset="0"/>
      <p:regular r:id="rId23"/>
      <p:bold r:id="rId24"/>
      <p:italic r:id="rId25"/>
      <p:boldItalic r:id="rId26"/>
    </p:embeddedFont>
    <p:embeddedFont>
      <p:font typeface="NDRSans" charset="0"/>
      <p:regular r:id="rId27"/>
      <p:bold r:id="rId28"/>
      <p:italic r:id="rId29"/>
      <p:boldItalic r:id="rId30"/>
    </p:embeddedFont>
    <p:embeddedFont>
      <p:font typeface="Webdings" pitchFamily="18" charset="2"/>
      <p:regular r:id="rId31"/>
    </p:embeddedFont>
    <p:embeddedFont>
      <p:font typeface="Arial Narrow" pitchFamily="34" charset="0"/>
      <p:regular r:id="rId32"/>
      <p:bold r:id="rId33"/>
      <p:italic r:id="rId34"/>
      <p:boldItalic r:id="rId35"/>
    </p:embeddedFont>
    <p:embeddedFont>
      <p:font typeface="Times" pitchFamily="18" charset="0"/>
      <p:regular r:id="rId36"/>
      <p:bold r:id="rId37"/>
      <p:italic r:id="rId38"/>
      <p:boldItalic r:id="rId39"/>
    </p:embeddedFon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rgbClr val="003366"/>
        </a:solidFill>
        <a:latin typeface="NDRSansCond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rgbClr val="003366"/>
        </a:solidFill>
        <a:latin typeface="NDRSansCond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rgbClr val="003366"/>
        </a:solidFill>
        <a:latin typeface="NDRSansCond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rgbClr val="003366"/>
        </a:solidFill>
        <a:latin typeface="NDRSansCond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rgbClr val="003366"/>
        </a:solidFill>
        <a:latin typeface="NDRSansCond" pitchFamily="2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rgbClr val="003366"/>
        </a:solidFill>
        <a:latin typeface="NDRSansCond" pitchFamily="2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rgbClr val="003366"/>
        </a:solidFill>
        <a:latin typeface="NDRSansCond" pitchFamily="2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rgbClr val="003366"/>
        </a:solidFill>
        <a:latin typeface="NDRSansCond" pitchFamily="2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rgbClr val="003366"/>
        </a:solidFill>
        <a:latin typeface="NDRSansCond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CC00"/>
    <a:srgbClr val="F7AA11"/>
    <a:srgbClr val="9A1D2C"/>
    <a:srgbClr val="C87119"/>
    <a:srgbClr val="A0B21E"/>
    <a:srgbClr val="C53527"/>
    <a:srgbClr val="99FF99"/>
    <a:srgbClr val="66FF33"/>
    <a:srgbClr val="EB7B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0217" autoAdjust="0"/>
  </p:normalViewPr>
  <p:slideViewPr>
    <p:cSldViewPr>
      <p:cViewPr>
        <p:scale>
          <a:sx n="100" d="100"/>
          <a:sy n="100" d="100"/>
        </p:scale>
        <p:origin x="-1644" y="-192"/>
      </p:cViewPr>
      <p:guideLst>
        <p:guide orient="horz" pos="2544"/>
        <p:guide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1428" y="-102"/>
      </p:cViewPr>
      <p:guideLst>
        <p:guide orient="horz" pos="2141"/>
        <p:guide pos="312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defTabSz="927100">
              <a:defRPr sz="13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defTabSz="927100">
              <a:defRPr sz="13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defTabSz="927100">
              <a:defRPr sz="13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4200" y="511175"/>
            <a:ext cx="3679825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563" y="3228975"/>
            <a:ext cx="727551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Textformatierung des Masters zu bearbeiten.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defTabSz="927100">
              <a:defRPr sz="13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3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1547B5F7-C54C-4F3F-9876-83C473239E9C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4D3AF-6751-43CA-9AEB-198D9BC42B49}" type="slidenum">
              <a:rPr lang="de-DE" altLang="de-DE" smtClean="0"/>
              <a:pPr/>
              <a:t>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Times New Roman" pitchFamily="18" charset="0"/>
              </a:rPr>
              <a:t>kognitiv: informativ, glaubwürdig, kompetent...</a:t>
            </a:r>
          </a:p>
          <a:p>
            <a:r>
              <a:rPr lang="de-DE" smtClean="0">
                <a:latin typeface="Times New Roman" pitchFamily="18" charset="0"/>
              </a:rPr>
              <a:t>emotional: unterhaltsam, macht Spaß, sympathisch...</a:t>
            </a: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63C59-D696-4F88-A09F-928E7FDD9216}" type="slidenum">
              <a:rPr lang="de-DE" altLang="de-DE" smtClean="0"/>
              <a:pPr/>
              <a:t>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5624014" y="6457410"/>
            <a:ext cx="4300307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6" tIns="45633" rIns="91266" bIns="45633" anchor="b"/>
          <a:lstStyle/>
          <a:p>
            <a:pPr algn="r"/>
            <a:fld id="{8D556E96-6C8B-44F6-A878-ECDFAE8AB035}" type="slidenum">
              <a:rPr lang="de-DE" sz="1200"/>
              <a:pPr algn="r"/>
              <a:t>13</a:t>
            </a:fld>
            <a:endParaRPr lang="de-DE" sz="1200"/>
          </a:p>
        </p:txBody>
      </p:sp>
      <p:sp>
        <p:nvSpPr>
          <p:cNvPr id="717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24200" y="509588"/>
            <a:ext cx="3683000" cy="2549525"/>
          </a:xfrm>
          <a:ln/>
        </p:spPr>
      </p:sp>
      <p:sp>
        <p:nvSpPr>
          <p:cNvPr id="717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259" tIns="45629" rIns="91259" bIns="45629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173" name="Foliennummernplatzhalter 3"/>
          <p:cNvSpPr txBox="1">
            <a:spLocks noGrp="1"/>
          </p:cNvSpPr>
          <p:nvPr/>
        </p:nvSpPr>
        <p:spPr bwMode="auto">
          <a:xfrm>
            <a:off x="5624014" y="6457410"/>
            <a:ext cx="4300307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59" tIns="45629" rIns="91259" bIns="45629" anchor="b"/>
          <a:lstStyle/>
          <a:p>
            <a:pPr algn="r"/>
            <a:fld id="{650E5530-77C5-456A-92D6-10D838C9BDFB}" type="slidenum">
              <a:rPr lang="de-DE" sz="1200"/>
              <a:pPr algn="r"/>
              <a:t>13</a:t>
            </a:fld>
            <a:endParaRPr lang="de-D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ACE7D-9C81-40CF-A76E-336A84D4BF38}" type="slidenum">
              <a:rPr lang="de-DE" altLang="de-DE" smtClean="0"/>
              <a:pPr/>
              <a:t>18</a:t>
            </a:fld>
            <a:endParaRPr lang="de-DE" alt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Times New Roman" pitchFamily="18" charset="0"/>
              </a:rPr>
              <a:t>Gemeinsamer Programmdirektor Fernsehen und Hörfunk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88413" y="6465888"/>
            <a:ext cx="3603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  <a:defRPr/>
            </a:pPr>
            <a:fld id="{CBB83FC5-0F90-4E45-86D7-F00E28CBF5A3}" type="slidenum">
              <a:rPr lang="de-DE" altLang="de-DE" sz="1400"/>
              <a:pPr algn="r">
                <a:spcBef>
                  <a:spcPct val="50000"/>
                </a:spcBef>
                <a:defRPr/>
              </a:pPr>
              <a:t>‹N°›</a:t>
            </a:fld>
            <a:r>
              <a:rPr lang="de-DE" altLang="de-DE" sz="1000" b="1">
                <a:latin typeface="NDRSans" pitchFamily="2" charset="0"/>
              </a:rPr>
              <a:t> </a:t>
            </a:r>
            <a:endParaRPr lang="de-DE" altLang="de-DE" sz="1400">
              <a:latin typeface="NDRSans" pitchFamily="2" charset="0"/>
            </a:endParaRPr>
          </a:p>
        </p:txBody>
      </p:sp>
      <p:sp>
        <p:nvSpPr>
          <p:cNvPr id="5" name="Text Box 14"/>
          <p:cNvSpPr txBox="1">
            <a:spLocks noChangeAspect="1" noChangeArrowheads="1"/>
          </p:cNvSpPr>
          <p:nvPr/>
        </p:nvSpPr>
        <p:spPr bwMode="auto">
          <a:xfrm>
            <a:off x="647700" y="6400800"/>
            <a:ext cx="7197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01713">
              <a:lnSpc>
                <a:spcPts val="2400"/>
              </a:lnSpc>
              <a:defRPr/>
            </a:pPr>
            <a:r>
              <a:rPr lang="de-DE" altLang="de-DE" sz="1400" dirty="0" smtClean="0"/>
              <a:t>ARARO</a:t>
            </a:r>
            <a:r>
              <a:rPr lang="de-DE" altLang="de-DE" sz="1400" baseline="0" dirty="0" smtClean="0"/>
              <a:t> 2014</a:t>
            </a:r>
            <a:r>
              <a:rPr lang="de-DE" altLang="de-DE" sz="1400" dirty="0" smtClean="0"/>
              <a:t>|  07.02.2014 | </a:t>
            </a:r>
            <a:r>
              <a:rPr lang="de-DE" altLang="de-DE" sz="1400" dirty="0" err="1" smtClean="0"/>
              <a:t>Neuchâtel|Anja</a:t>
            </a:r>
            <a:r>
              <a:rPr lang="de-DE" altLang="de-DE" sz="1400" dirty="0" smtClean="0"/>
              <a:t> </a:t>
            </a:r>
            <a:r>
              <a:rPr lang="de-DE" altLang="de-DE" sz="1400" dirty="0"/>
              <a:t>Würzberg</a:t>
            </a: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0" y="6403975"/>
            <a:ext cx="9906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21" descr="F:\400 DV-Planung -Betrieb -Entwicklung\430 SW-Entwicklung\434_Microsoft\NDR_PP_Vorlage\PPP_Head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12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47700" y="2159000"/>
            <a:ext cx="8148638" cy="3238500"/>
          </a:xfrm>
        </p:spPr>
        <p:txBody>
          <a:bodyPr anchor="t"/>
          <a:lstStyle>
            <a:lvl1pPr>
              <a:lnSpc>
                <a:spcPts val="4800"/>
              </a:lnSpc>
              <a:defRPr sz="4400"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7700" y="3848100"/>
            <a:ext cx="8148638" cy="1549400"/>
          </a:xfrm>
        </p:spPr>
        <p:txBody>
          <a:bodyPr/>
          <a:lstStyle>
            <a:lvl1pPr marL="0" indent="0">
              <a:lnSpc>
                <a:spcPts val="3200"/>
              </a:lnSpc>
              <a:buFontTx/>
              <a:buNone/>
              <a:defRPr sz="2800">
                <a:latin typeface="NDRSansCond" pitchFamily="2" charset="0"/>
              </a:defRPr>
            </a:lvl1pPr>
          </a:lstStyle>
          <a:p>
            <a:r>
              <a:rPr lang="de-DE"/>
              <a:t>Klicken Sie, um das Format des Untertitel-Masters zu bearbeiten.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00888" y="1079500"/>
            <a:ext cx="2149475" cy="48641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47700" y="1079500"/>
            <a:ext cx="6300788" cy="48641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1079500"/>
            <a:ext cx="8602663" cy="4175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47700" y="2051050"/>
            <a:ext cx="8602663" cy="3892550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E0CD1-8E37-4005-9C1D-7A1408660975}" type="datetimeFigureOut">
              <a:rPr lang="de-DE"/>
              <a:pPr>
                <a:defRPr/>
              </a:pPr>
              <a:t>04.02.2014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D3A10-92F2-4797-8E99-465642FE15DD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FC54-F491-4148-8AA8-F08744D9142B}" type="datetimeFigureOut">
              <a:rPr lang="de-DE"/>
              <a:pPr>
                <a:defRPr/>
              </a:pPr>
              <a:t>04.02.2014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2E18-D5B8-4EC8-BFCD-1205FA17368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8F8B-7F0C-4C39-82A2-E40C3DBDE764}" type="datetimeFigureOut">
              <a:rPr lang="de-DE"/>
              <a:pPr>
                <a:defRPr/>
              </a:pPr>
              <a:t>04.02.2014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8B70-DD4C-4634-BF72-1C473BE9169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A13D-3CD9-4F02-863F-AE6B5BD1B7B5}" type="datetimeFigureOut">
              <a:rPr lang="de-DE"/>
              <a:pPr>
                <a:defRPr/>
              </a:pPr>
              <a:t>04.02.2014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6F79-5E67-4253-8673-A3382205923F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DCEC7-7CAE-4A98-AB75-6197F654B0B8}" type="datetimeFigureOut">
              <a:rPr lang="de-DE"/>
              <a:pPr>
                <a:defRPr/>
              </a:pPr>
              <a:t>04.02.2014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87DE-1E2E-46BC-8D2A-6D4DF994DC3F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6C50-F494-41DA-B233-953966922C04}" type="datetimeFigureOut">
              <a:rPr lang="de-DE"/>
              <a:pPr>
                <a:defRPr/>
              </a:pPr>
              <a:t>04.02.2014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274D-3842-4F9F-9560-A392D520C38E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5C9C-5E6A-43FB-9F77-111A01137B51}" type="datetimeFigureOut">
              <a:rPr lang="de-DE"/>
              <a:pPr>
                <a:defRPr/>
              </a:pPr>
              <a:t>04.02.2014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E8A4-4CB0-4AE8-825E-564C516EAAAD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4FA4-CF05-4FE1-B498-199750345371}" type="datetimeFigureOut">
              <a:rPr lang="de-DE"/>
              <a:pPr>
                <a:defRPr/>
              </a:pPr>
              <a:t>04.02.2014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7D95-27DC-4E13-A2D9-95421790DB0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EC08-2DF0-464B-9348-3A9D4C64D2A8}" type="datetimeFigureOut">
              <a:rPr lang="de-DE"/>
              <a:pPr>
                <a:defRPr/>
              </a:pPr>
              <a:t>04.02.2014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B9DA-59D4-4B5B-B9AF-1F7C108EA47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AA60-9975-4470-A482-835A1196A93B}" type="datetimeFigureOut">
              <a:rPr lang="de-DE"/>
              <a:pPr>
                <a:defRPr/>
              </a:pPr>
              <a:t>04.02.2014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5BF60-6728-4D4E-AB5F-7CC46D97F46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78BE-6428-430D-8642-D57CCEAF3673}" type="datetimeFigureOut">
              <a:rPr lang="de-DE"/>
              <a:pPr>
                <a:defRPr/>
              </a:pPr>
              <a:t>04.02.2014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36930-E862-482D-B91F-35903ACD47F0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7700" y="2051050"/>
            <a:ext cx="4224338" cy="389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4438" y="2051050"/>
            <a:ext cx="4225925" cy="389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Line 60"/>
          <p:cNvSpPr>
            <a:spLocks noChangeShapeType="1"/>
          </p:cNvSpPr>
          <p:nvPr/>
        </p:nvSpPr>
        <p:spPr bwMode="auto">
          <a:xfrm>
            <a:off x="0" y="6403975"/>
            <a:ext cx="9906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219" name="Rectangle 6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47700" y="1079500"/>
            <a:ext cx="860266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9220" name="Rectangle 64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38188" y="2000250"/>
            <a:ext cx="8602662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 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647700" y="6389688"/>
            <a:ext cx="7197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01713">
              <a:lnSpc>
                <a:spcPts val="2400"/>
              </a:lnSpc>
              <a:defRPr/>
            </a:pPr>
            <a:r>
              <a:rPr lang="de-DE" altLang="de-DE" sz="1400" dirty="0" smtClean="0"/>
              <a:t>ARARO 2014| 01.02.2014| Neuchâtel </a:t>
            </a:r>
            <a:r>
              <a:rPr lang="de-DE" altLang="de-DE" sz="1400" dirty="0"/>
              <a:t>| Anja Würzberg</a:t>
            </a:r>
          </a:p>
        </p:txBody>
      </p:sp>
      <p:sp>
        <p:nvSpPr>
          <p:cNvPr id="1096" name="Text Box 72"/>
          <p:cNvSpPr txBox="1">
            <a:spLocks noChangeArrowheads="1"/>
          </p:cNvSpPr>
          <p:nvPr/>
        </p:nvSpPr>
        <p:spPr bwMode="auto">
          <a:xfrm>
            <a:off x="8888413" y="6467475"/>
            <a:ext cx="3603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  <a:defRPr/>
            </a:pPr>
            <a:fld id="{6487C0FC-87D2-4767-8A8F-4286E83753FF}" type="slidenum">
              <a:rPr lang="de-DE" altLang="de-DE" sz="1400"/>
              <a:pPr algn="r">
                <a:spcBef>
                  <a:spcPct val="50000"/>
                </a:spcBef>
                <a:defRPr/>
              </a:pPr>
              <a:t>‹N°›</a:t>
            </a:fld>
            <a:r>
              <a:rPr lang="de-DE" altLang="de-DE" sz="1000" b="1">
                <a:latin typeface="NDRSans" pitchFamily="2" charset="0"/>
              </a:rPr>
              <a:t> </a:t>
            </a:r>
            <a:endParaRPr lang="de-DE" altLang="de-DE" sz="1400">
              <a:latin typeface="NDRSans" pitchFamily="2" charset="0"/>
            </a:endParaRPr>
          </a:p>
        </p:txBody>
      </p:sp>
      <p:pic>
        <p:nvPicPr>
          <p:cNvPr id="9223" name="Picture 79" descr="F:\400 DV-Planung -Betrieb -Entwicklung\430 SW-Entwicklung\434_Microsoft\NDR_PP_Vorlage\PPP_Header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9012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53" r:id="rId14"/>
  </p:sldLayoutIdLst>
  <p:transition>
    <p:fade thruBlk="1"/>
  </p:transition>
  <p:hf sldNum="0" hdr="0" ftr="0" dt="0"/>
  <p:txStyles>
    <p:titleStyle>
      <a:lvl1pPr algn="l" defTabSz="10969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defTabSz="10969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NDRSansCond" pitchFamily="2" charset="0"/>
        </a:defRPr>
      </a:lvl2pPr>
      <a:lvl3pPr algn="l" defTabSz="10969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NDRSansCond" pitchFamily="2" charset="0"/>
        </a:defRPr>
      </a:lvl3pPr>
      <a:lvl4pPr algn="l" defTabSz="10969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NDRSansCond" pitchFamily="2" charset="0"/>
        </a:defRPr>
      </a:lvl4pPr>
      <a:lvl5pPr algn="l" defTabSz="10969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NDRSansCond" pitchFamily="2" charset="0"/>
        </a:defRPr>
      </a:lvl5pPr>
      <a:lvl6pPr marL="457200" algn="l" defTabSz="10969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NDRSansCond" pitchFamily="2" charset="0"/>
        </a:defRPr>
      </a:lvl6pPr>
      <a:lvl7pPr marL="914400" algn="l" defTabSz="10969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NDRSansCond" pitchFamily="2" charset="0"/>
        </a:defRPr>
      </a:lvl7pPr>
      <a:lvl8pPr marL="1371600" algn="l" defTabSz="10969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NDRSansCond" pitchFamily="2" charset="0"/>
        </a:defRPr>
      </a:lvl8pPr>
      <a:lvl9pPr marL="1828800" algn="l" defTabSz="10969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NDRSansCond" pitchFamily="2" charset="0"/>
        </a:defRPr>
      </a:lvl9pPr>
    </p:titleStyle>
    <p:bodyStyle>
      <a:lvl1pPr marL="342900" indent="-342900" algn="l" defTabSz="1001713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641350" indent="-342900" algn="l" defTabSz="1001713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chemeClr val="bg2"/>
          </a:solidFill>
          <a:latin typeface="+mn-lt"/>
        </a:defRPr>
      </a:lvl2pPr>
      <a:lvl3pPr marL="911225" indent="-342900" algn="l" defTabSz="1001713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chemeClr val="bg2"/>
          </a:solidFill>
          <a:latin typeface="+mn-lt"/>
        </a:defRPr>
      </a:lvl3pPr>
      <a:lvl4pPr marL="1238250" indent="-300038" algn="l" defTabSz="1001713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chemeClr val="bg2"/>
          </a:solidFill>
          <a:latin typeface="+mn-lt"/>
        </a:defRPr>
      </a:lvl4pPr>
      <a:lvl5pPr marL="3771900" indent="-342900" algn="l" defTabSz="1001713" rtl="0" eaLnBrk="0" fontAlgn="base" hangingPunct="0">
        <a:lnSpc>
          <a:spcPts val="2400"/>
        </a:lnSpc>
        <a:spcBef>
          <a:spcPct val="20000"/>
        </a:spcBef>
        <a:spcAft>
          <a:spcPts val="1600"/>
        </a:spcAft>
        <a:buChar char="»"/>
        <a:defRPr>
          <a:solidFill>
            <a:schemeClr val="bg2"/>
          </a:solidFill>
          <a:latin typeface="+mn-lt"/>
        </a:defRPr>
      </a:lvl5pPr>
      <a:lvl6pPr marL="4229100" indent="-342900" algn="l" defTabSz="1001713" rtl="0" eaLnBrk="0" fontAlgn="base" hangingPunct="0">
        <a:lnSpc>
          <a:spcPts val="2400"/>
        </a:lnSpc>
        <a:spcBef>
          <a:spcPct val="20000"/>
        </a:spcBef>
        <a:spcAft>
          <a:spcPts val="1600"/>
        </a:spcAft>
        <a:buChar char="»"/>
        <a:defRPr>
          <a:solidFill>
            <a:schemeClr val="bg2"/>
          </a:solidFill>
          <a:latin typeface="+mn-lt"/>
        </a:defRPr>
      </a:lvl6pPr>
      <a:lvl7pPr marL="4686300" indent="-342900" algn="l" defTabSz="1001713" rtl="0" eaLnBrk="0" fontAlgn="base" hangingPunct="0">
        <a:lnSpc>
          <a:spcPts val="2400"/>
        </a:lnSpc>
        <a:spcBef>
          <a:spcPct val="20000"/>
        </a:spcBef>
        <a:spcAft>
          <a:spcPts val="1600"/>
        </a:spcAft>
        <a:buChar char="»"/>
        <a:defRPr>
          <a:solidFill>
            <a:schemeClr val="bg2"/>
          </a:solidFill>
          <a:latin typeface="+mn-lt"/>
        </a:defRPr>
      </a:lvl7pPr>
      <a:lvl8pPr marL="5143500" indent="-342900" algn="l" defTabSz="1001713" rtl="0" eaLnBrk="0" fontAlgn="base" hangingPunct="0">
        <a:lnSpc>
          <a:spcPts val="2400"/>
        </a:lnSpc>
        <a:spcBef>
          <a:spcPct val="20000"/>
        </a:spcBef>
        <a:spcAft>
          <a:spcPts val="1600"/>
        </a:spcAft>
        <a:buChar char="»"/>
        <a:defRPr>
          <a:solidFill>
            <a:schemeClr val="bg2"/>
          </a:solidFill>
          <a:latin typeface="+mn-lt"/>
        </a:defRPr>
      </a:lvl8pPr>
      <a:lvl9pPr marL="5600700" indent="-342900" algn="l" defTabSz="1001713" rtl="0" eaLnBrk="0" fontAlgn="base" hangingPunct="0">
        <a:lnSpc>
          <a:spcPts val="2400"/>
        </a:lnSpc>
        <a:spcBef>
          <a:spcPct val="20000"/>
        </a:spcBef>
        <a:spcAft>
          <a:spcPts val="1600"/>
        </a:spcAft>
        <a:buChar char="»"/>
        <a:defRPr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platzhalt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4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F87C3E-2137-4C06-B4C7-EE45530460F8}" type="datetimeFigureOut">
              <a:rPr lang="de-DE"/>
              <a:pPr>
                <a:defRPr/>
              </a:pPr>
              <a:t>04.02.2014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660C7C-577A-4C4E-96E3-E29E6301C8F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I:\Boeskens.wmv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I:\Vongehr.wmv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127125" y="2204864"/>
            <a:ext cx="7642299" cy="1080120"/>
          </a:xfrm>
          <a:noFill/>
        </p:spPr>
        <p:txBody>
          <a:bodyPr/>
          <a:lstStyle/>
          <a:p>
            <a:pPr algn="ctr"/>
            <a:r>
              <a:rPr lang="de-DE" sz="4800" dirty="0" err="1" smtClean="0">
                <a:latin typeface="Arial" pitchFamily="34" charset="0"/>
                <a:cs typeface="Arial" pitchFamily="34" charset="0"/>
              </a:rPr>
              <a:t>Encadrement</a:t>
            </a:r>
            <a:r>
              <a:rPr lang="de-DE" sz="48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de-DE" sz="4800" dirty="0" err="1" smtClean="0">
                <a:latin typeface="Arial" pitchFamily="34" charset="0"/>
                <a:cs typeface="Arial" pitchFamily="34" charset="0"/>
              </a:rPr>
              <a:t>vécu</a:t>
            </a:r>
            <a:r>
              <a:rPr lang="de-DE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4800" dirty="0" err="1" smtClean="0">
                <a:latin typeface="Arial" pitchFamily="34" charset="0"/>
                <a:cs typeface="Arial" pitchFamily="34" charset="0"/>
              </a:rPr>
              <a:t>quotidien</a:t>
            </a:r>
            <a:r>
              <a:rPr lang="de-DE" sz="4800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de-DE" sz="4800" dirty="0" err="1" smtClean="0">
                <a:latin typeface="Arial" pitchFamily="34" charset="0"/>
                <a:cs typeface="Arial" pitchFamily="34" charset="0"/>
              </a:rPr>
              <a:t>réalité</a:t>
            </a:r>
            <a:r>
              <a:rPr lang="de-DE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4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4800" b="0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/>
              <a:t/>
            </a:r>
            <a:br>
              <a:rPr lang="de-DE" dirty="0" smtClean="0"/>
            </a:br>
            <a:endParaRPr lang="de-DE" b="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1856656" y="378904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Atelier </a:t>
            </a:r>
            <a:r>
              <a:rPr lang="de-DE" sz="2400" dirty="0" err="1" smtClean="0">
                <a:latin typeface="+mn-lt"/>
              </a:rPr>
              <a:t>Radiophonique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Romand</a:t>
            </a:r>
            <a:r>
              <a:rPr lang="de-DE" sz="2400" dirty="0" smtClean="0">
                <a:latin typeface="+mn-lt"/>
              </a:rPr>
              <a:t> 2014 à Neuchâtel</a:t>
            </a:r>
            <a:endParaRPr lang="de-DE" sz="2400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Attente</a:t>
            </a:r>
            <a:r>
              <a:rPr lang="de-DE" dirty="0" smtClean="0"/>
              <a:t> et </a:t>
            </a:r>
            <a:r>
              <a:rPr lang="de-DE" smtClean="0"/>
              <a:t>réalité</a:t>
            </a:r>
            <a:endParaRPr lang="de-DE" dirty="0"/>
          </a:p>
        </p:txBody>
      </p:sp>
      <p:pic>
        <p:nvPicPr>
          <p:cNvPr id="3" name="Grafik 2" descr="spieg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0792" y="1700808"/>
            <a:ext cx="2539967" cy="437023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72480" y="1862733"/>
            <a:ext cx="2664296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/>
            <a:r>
              <a:rPr lang="de-DE" sz="2400" b="1" dirty="0" smtClean="0">
                <a:latin typeface="+mn-lt"/>
              </a:rPr>
              <a:t>Image </a:t>
            </a:r>
            <a:r>
              <a:rPr lang="de-DE" sz="2400" b="1" dirty="0" err="1" smtClean="0">
                <a:latin typeface="+mn-lt"/>
              </a:rPr>
              <a:t>transmise</a:t>
            </a:r>
            <a:r>
              <a:rPr lang="de-DE" sz="2400" b="1" dirty="0" smtClean="0">
                <a:latin typeface="+mn-lt"/>
              </a:rPr>
              <a:t>:</a:t>
            </a:r>
          </a:p>
          <a:p>
            <a:pPr marL="228600" indent="-228600"/>
            <a:endParaRPr lang="de-DE" sz="2400" b="1" dirty="0" smtClean="0">
              <a:latin typeface="+mn-lt"/>
            </a:endParaRPr>
          </a:p>
          <a:p>
            <a:pPr marL="228600" indent="-228600"/>
            <a:r>
              <a:rPr lang="de-DE" sz="2400" dirty="0" smtClean="0">
                <a:latin typeface="+mn-lt"/>
              </a:rPr>
              <a:t>Profil </a:t>
            </a:r>
            <a:r>
              <a:rPr lang="de-DE" sz="2400" dirty="0" err="1" smtClean="0">
                <a:latin typeface="+mn-lt"/>
              </a:rPr>
              <a:t>d‘émission</a:t>
            </a:r>
            <a:r>
              <a:rPr lang="de-DE" sz="2400" dirty="0" smtClean="0">
                <a:latin typeface="+mn-lt"/>
              </a:rPr>
              <a:t>,</a:t>
            </a:r>
          </a:p>
          <a:p>
            <a:pPr marL="228600" indent="-228600"/>
            <a:r>
              <a:rPr lang="de-DE" sz="2400" dirty="0" err="1" smtClean="0">
                <a:latin typeface="+mn-lt"/>
              </a:rPr>
              <a:t>programmation</a:t>
            </a:r>
            <a:r>
              <a:rPr lang="de-DE" sz="2400" dirty="0" smtClean="0">
                <a:latin typeface="+mn-lt"/>
              </a:rPr>
              <a:t>, </a:t>
            </a:r>
            <a:r>
              <a:rPr lang="de-DE" sz="2400" dirty="0" err="1" smtClean="0">
                <a:latin typeface="+mn-lt"/>
              </a:rPr>
              <a:t>questionnaires</a:t>
            </a:r>
            <a:r>
              <a:rPr lang="de-DE" sz="2400" dirty="0" smtClean="0">
                <a:latin typeface="+mn-lt"/>
              </a:rPr>
              <a:t>,</a:t>
            </a:r>
          </a:p>
          <a:p>
            <a:pPr marL="228600" indent="-228600"/>
            <a:r>
              <a:rPr lang="de-DE" sz="2400" dirty="0" err="1" smtClean="0">
                <a:latin typeface="+mn-lt"/>
              </a:rPr>
              <a:t>questions</a:t>
            </a:r>
            <a:r>
              <a:rPr lang="de-DE" sz="2400" dirty="0" smtClean="0">
                <a:latin typeface="+mn-lt"/>
              </a:rPr>
              <a:t> au </a:t>
            </a:r>
            <a:r>
              <a:rPr lang="de-DE" sz="2400" dirty="0" err="1" smtClean="0">
                <a:latin typeface="+mn-lt"/>
              </a:rPr>
              <a:t>rédacteur</a:t>
            </a:r>
            <a:r>
              <a:rPr lang="de-DE" sz="2400" dirty="0" smtClean="0">
                <a:latin typeface="+mn-lt"/>
              </a:rPr>
              <a:t> en </a:t>
            </a:r>
            <a:r>
              <a:rPr lang="de-DE" sz="2400" dirty="0" err="1" smtClean="0">
                <a:latin typeface="+mn-lt"/>
              </a:rPr>
              <a:t>chef</a:t>
            </a:r>
            <a:r>
              <a:rPr lang="de-DE" sz="2400" dirty="0" smtClean="0">
                <a:latin typeface="+mn-lt"/>
              </a:rPr>
              <a:t>, </a:t>
            </a:r>
          </a:p>
          <a:p>
            <a:pPr marL="228600" indent="-228600"/>
            <a:r>
              <a:rPr lang="de-DE" sz="2400" dirty="0" err="1" smtClean="0">
                <a:latin typeface="+mn-lt"/>
              </a:rPr>
              <a:t>objectifs</a:t>
            </a:r>
            <a:r>
              <a:rPr lang="de-DE" sz="2400" dirty="0" smtClean="0">
                <a:latin typeface="+mn-lt"/>
              </a:rPr>
              <a:t> de </a:t>
            </a:r>
            <a:r>
              <a:rPr lang="de-DE" sz="2400" dirty="0" err="1" smtClean="0">
                <a:latin typeface="+mn-lt"/>
              </a:rPr>
              <a:t>qualité</a:t>
            </a:r>
            <a:endParaRPr lang="de-DE" sz="2400" dirty="0" smtClean="0">
              <a:latin typeface="+mn-lt"/>
            </a:endParaRPr>
          </a:p>
          <a:p>
            <a:pPr marL="228600" indent="-228600"/>
            <a:endParaRPr lang="de-DE" sz="2400" dirty="0" smtClean="0">
              <a:latin typeface="+mn-lt"/>
            </a:endParaRPr>
          </a:p>
          <a:p>
            <a:pPr marL="228600" indent="-228600"/>
            <a:endParaRPr lang="de-DE" sz="2400" dirty="0" smtClean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033120" y="1772816"/>
            <a:ext cx="3312368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+mn-lt"/>
              </a:rPr>
              <a:t>Image </a:t>
            </a:r>
            <a:r>
              <a:rPr lang="de-DE" sz="2400" b="1" dirty="0" err="1" smtClean="0">
                <a:latin typeface="+mn-lt"/>
              </a:rPr>
              <a:t>perçue</a:t>
            </a:r>
            <a:r>
              <a:rPr lang="de-DE" sz="2400" b="1" dirty="0" smtClean="0">
                <a:latin typeface="+mn-lt"/>
              </a:rPr>
              <a:t>:</a:t>
            </a:r>
            <a:r>
              <a:rPr lang="de-DE" sz="2400" dirty="0" smtClean="0">
                <a:latin typeface="+mn-lt"/>
              </a:rPr>
              <a:t> </a:t>
            </a:r>
          </a:p>
          <a:p>
            <a:endParaRPr lang="de-DE" sz="2400" dirty="0" smtClean="0">
              <a:latin typeface="+mn-lt"/>
            </a:endParaRPr>
          </a:p>
          <a:p>
            <a:r>
              <a:rPr lang="de-DE" sz="2400" dirty="0" err="1" smtClean="0">
                <a:latin typeface="+mn-lt"/>
              </a:rPr>
              <a:t>Sondages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d‘opinion</a:t>
            </a:r>
            <a:r>
              <a:rPr lang="de-DE" sz="2400" dirty="0" smtClean="0">
                <a:latin typeface="+mn-lt"/>
              </a:rPr>
              <a:t>, </a:t>
            </a:r>
            <a:r>
              <a:rPr lang="de-DE" sz="2400" dirty="0" err="1" smtClean="0">
                <a:latin typeface="+mn-lt"/>
              </a:rPr>
              <a:t>études</a:t>
            </a:r>
            <a:r>
              <a:rPr lang="de-DE" sz="2400" dirty="0" smtClean="0">
                <a:latin typeface="+mn-lt"/>
              </a:rPr>
              <a:t> qualitatives </a:t>
            </a:r>
            <a:r>
              <a:rPr lang="de-DE" sz="2400" dirty="0" err="1" smtClean="0">
                <a:latin typeface="+mn-lt"/>
              </a:rPr>
              <a:t>auprès</a:t>
            </a:r>
            <a:r>
              <a:rPr lang="de-DE" sz="2400" dirty="0" smtClean="0">
                <a:latin typeface="+mn-lt"/>
              </a:rPr>
              <a:t> des </a:t>
            </a:r>
            <a:r>
              <a:rPr lang="de-DE" sz="2400" dirty="0" err="1" smtClean="0">
                <a:latin typeface="+mn-lt"/>
              </a:rPr>
              <a:t>auditeurs</a:t>
            </a:r>
            <a:r>
              <a:rPr lang="de-DE" sz="2400" dirty="0" smtClean="0">
                <a:latin typeface="+mn-lt"/>
              </a:rPr>
              <a:t>, </a:t>
            </a:r>
            <a:r>
              <a:rPr lang="de-DE" sz="2400" dirty="0" err="1" smtClean="0">
                <a:latin typeface="+mn-lt"/>
              </a:rPr>
              <a:t>questionnaire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soumis</a:t>
            </a:r>
            <a:r>
              <a:rPr lang="de-DE" sz="2400" dirty="0" smtClean="0">
                <a:latin typeface="+mn-lt"/>
              </a:rPr>
              <a:t> à des </a:t>
            </a:r>
            <a:r>
              <a:rPr lang="de-DE" sz="2400" dirty="0" err="1" smtClean="0">
                <a:latin typeface="+mn-lt"/>
              </a:rPr>
              <a:t>experts</a:t>
            </a:r>
            <a:r>
              <a:rPr lang="de-DE" sz="2400" dirty="0" smtClean="0">
                <a:latin typeface="+mn-lt"/>
              </a:rPr>
              <a:t>, </a:t>
            </a:r>
            <a:r>
              <a:rPr lang="de-DE" sz="2400" dirty="0" err="1" smtClean="0">
                <a:latin typeface="+mn-lt"/>
              </a:rPr>
              <a:t>sondage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d‘auditeurs</a:t>
            </a:r>
            <a:r>
              <a:rPr lang="de-DE" sz="2400" dirty="0" smtClean="0">
                <a:latin typeface="+mn-lt"/>
              </a:rPr>
              <a:t> (n=100-180), </a:t>
            </a:r>
            <a:r>
              <a:rPr lang="de-DE" sz="2400" dirty="0" err="1" smtClean="0">
                <a:latin typeface="+mn-lt"/>
              </a:rPr>
              <a:t>ateliers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avec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experts</a:t>
            </a:r>
            <a:r>
              <a:rPr lang="de-DE" sz="2400" dirty="0" smtClean="0">
                <a:latin typeface="+mn-lt"/>
              </a:rPr>
              <a:t>,  etc.</a:t>
            </a:r>
            <a:endParaRPr lang="de-DE" sz="2400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 descr="marshmallows-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7930" y="1268760"/>
            <a:ext cx="6359406" cy="497692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520" y="1052736"/>
            <a:ext cx="8602663" cy="864096"/>
          </a:xfrm>
        </p:spPr>
        <p:txBody>
          <a:bodyPr/>
          <a:lstStyle/>
          <a:p>
            <a:r>
              <a:rPr lang="de-DE" sz="3600" dirty="0" err="1" smtClean="0"/>
              <a:t>Dialogue</a:t>
            </a:r>
            <a:r>
              <a:rPr lang="de-DE" sz="3600" dirty="0" smtClean="0"/>
              <a:t> de </a:t>
            </a:r>
            <a:r>
              <a:rPr lang="de-DE" sz="3600" dirty="0" err="1" smtClean="0"/>
              <a:t>programme</a:t>
            </a:r>
            <a:r>
              <a:rPr lang="de-DE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de-DE" dirty="0" smtClean="0">
                <a:solidFill>
                  <a:srgbClr val="FFC000"/>
                </a:solidFill>
                <a:latin typeface="+mn-lt"/>
              </a:rPr>
            </a:br>
            <a:r>
              <a:rPr lang="de-DE" sz="2400" b="0" dirty="0" err="1" smtClean="0">
                <a:solidFill>
                  <a:schemeClr val="bg2"/>
                </a:solidFill>
                <a:latin typeface="+mn-lt"/>
              </a:rPr>
              <a:t>Optimisation</a:t>
            </a:r>
            <a:r>
              <a:rPr lang="de-DE" sz="2400" b="0" dirty="0" smtClean="0">
                <a:solidFill>
                  <a:schemeClr val="bg2"/>
                </a:solidFill>
                <a:latin typeface="+mn-lt"/>
              </a:rPr>
              <a:t> | </a:t>
            </a:r>
            <a:r>
              <a:rPr lang="de-DE" sz="2400" b="0" dirty="0" err="1" smtClean="0">
                <a:solidFill>
                  <a:schemeClr val="bg2"/>
                </a:solidFill>
                <a:latin typeface="+mn-lt"/>
              </a:rPr>
              <a:t>Renforcement</a:t>
            </a:r>
            <a:r>
              <a:rPr lang="de-DE" sz="2400" b="0" dirty="0" smtClean="0">
                <a:solidFill>
                  <a:schemeClr val="bg2"/>
                </a:solidFill>
                <a:latin typeface="+mn-lt"/>
              </a:rPr>
              <a:t> du </a:t>
            </a:r>
            <a:r>
              <a:rPr lang="de-DE" sz="2400" b="0" dirty="0" err="1" smtClean="0">
                <a:solidFill>
                  <a:schemeClr val="bg2"/>
                </a:solidFill>
                <a:latin typeface="+mn-lt"/>
              </a:rPr>
              <a:t>profil</a:t>
            </a:r>
            <a:r>
              <a:rPr lang="de-DE" sz="2400" b="0" dirty="0" smtClean="0">
                <a:solidFill>
                  <a:schemeClr val="bg2"/>
                </a:solidFill>
                <a:latin typeface="+mn-lt"/>
              </a:rPr>
              <a:t> | </a:t>
            </a:r>
            <a:r>
              <a:rPr lang="de-DE" sz="2400" b="0" dirty="0" err="1" smtClean="0">
                <a:solidFill>
                  <a:schemeClr val="bg2"/>
                </a:solidFill>
                <a:latin typeface="+mn-lt"/>
              </a:rPr>
              <a:t>Coopération</a:t>
            </a:r>
            <a:endParaRPr lang="de-DE" sz="2400" b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4528" y="2420888"/>
            <a:ext cx="4680520" cy="316835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de-DE" sz="1200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err="1" smtClean="0"/>
              <a:t>Investissement</a:t>
            </a:r>
            <a:r>
              <a:rPr lang="de-DE" sz="2400" dirty="0" smtClean="0"/>
              <a:t> </a:t>
            </a:r>
            <a:r>
              <a:rPr lang="de-DE" sz="2400" dirty="0" err="1" smtClean="0"/>
              <a:t>dans</a:t>
            </a:r>
            <a:r>
              <a:rPr lang="de-DE" sz="2400" dirty="0" smtClean="0"/>
              <a:t> </a:t>
            </a:r>
            <a:r>
              <a:rPr lang="de-DE" sz="2400" dirty="0" err="1" smtClean="0"/>
              <a:t>un</a:t>
            </a:r>
            <a:r>
              <a:rPr lang="de-DE" sz="2400" dirty="0" smtClean="0"/>
              <a:t> jour de </a:t>
            </a:r>
            <a:r>
              <a:rPr lang="de-DE" sz="2400" dirty="0" err="1" smtClean="0"/>
              <a:t>travail</a:t>
            </a:r>
            <a:r>
              <a:rPr lang="de-DE" sz="2400" dirty="0" smtClean="0"/>
              <a:t> </a:t>
            </a:r>
            <a:r>
              <a:rPr lang="de-DE" sz="2400" dirty="0" err="1" smtClean="0"/>
              <a:t>d‘équipe</a:t>
            </a:r>
            <a:endParaRPr lang="de-DE" sz="2400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err="1" smtClean="0"/>
              <a:t>Regard</a:t>
            </a:r>
            <a:r>
              <a:rPr lang="de-DE" sz="2400" dirty="0" smtClean="0"/>
              <a:t> </a:t>
            </a:r>
            <a:r>
              <a:rPr lang="de-DE" sz="2400" dirty="0" err="1" smtClean="0"/>
              <a:t>extérieur</a:t>
            </a:r>
            <a:endParaRPr lang="de-DE" sz="2400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smtClean="0"/>
              <a:t>Identifier les </a:t>
            </a:r>
            <a:r>
              <a:rPr lang="de-DE" sz="2400" dirty="0" err="1" smtClean="0"/>
              <a:t>chantiers</a:t>
            </a:r>
            <a:endParaRPr lang="de-DE" sz="2400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smtClean="0"/>
              <a:t>Se </a:t>
            </a:r>
            <a:r>
              <a:rPr lang="de-DE" sz="2400" dirty="0" err="1" smtClean="0"/>
              <a:t>réjouir</a:t>
            </a:r>
            <a:r>
              <a:rPr lang="de-DE" sz="2400" dirty="0" smtClean="0"/>
              <a:t> des </a:t>
            </a:r>
            <a:r>
              <a:rPr lang="de-DE" sz="2400" dirty="0" err="1" smtClean="0"/>
              <a:t>succès</a:t>
            </a:r>
            <a:endParaRPr lang="de-DE" sz="2400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smtClean="0"/>
              <a:t>Orientation </a:t>
            </a:r>
            <a:r>
              <a:rPr lang="de-DE" sz="2400" dirty="0" err="1" smtClean="0"/>
              <a:t>vers</a:t>
            </a:r>
            <a:r>
              <a:rPr lang="de-DE" sz="2400" dirty="0" smtClean="0"/>
              <a:t> les </a:t>
            </a:r>
            <a:r>
              <a:rPr lang="de-DE" sz="2400" dirty="0" err="1" smtClean="0"/>
              <a:t>résultats</a:t>
            </a:r>
            <a:endParaRPr lang="de-DE" sz="2400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smtClean="0"/>
              <a:t>Se </a:t>
            </a:r>
            <a:r>
              <a:rPr lang="de-DE" sz="2400" dirty="0" err="1" smtClean="0"/>
              <a:t>mettre</a:t>
            </a:r>
            <a:r>
              <a:rPr lang="de-DE" sz="2400" dirty="0" smtClean="0"/>
              <a:t> </a:t>
            </a:r>
            <a:r>
              <a:rPr lang="de-DE" sz="2400" dirty="0" err="1" smtClean="0"/>
              <a:t>d‘accord</a:t>
            </a:r>
            <a:endParaRPr lang="de-DE" sz="2400" dirty="0" smtClean="0"/>
          </a:p>
          <a:p>
            <a:pPr>
              <a:spcAft>
                <a:spcPts val="1200"/>
              </a:spcAft>
              <a:buNone/>
            </a:pPr>
            <a:endParaRPr lang="de-DE" sz="24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6393160" y="3068960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NDRSans" pitchFamily="2" charset="0"/>
              </a:rPr>
              <a:t>Augmentation </a:t>
            </a:r>
          </a:p>
          <a:p>
            <a:r>
              <a:rPr lang="de-DE" sz="3200" dirty="0" smtClean="0">
                <a:latin typeface="NDRSans" pitchFamily="2" charset="0"/>
              </a:rPr>
              <a:t>de la </a:t>
            </a:r>
            <a:r>
              <a:rPr lang="de-DE" sz="3200" dirty="0" err="1" smtClean="0">
                <a:latin typeface="NDRSans" pitchFamily="2" charset="0"/>
              </a:rPr>
              <a:t>qualité</a:t>
            </a:r>
            <a:endParaRPr lang="de-DE" sz="3200" dirty="0" smtClean="0">
              <a:latin typeface="NDRSans" pitchFamily="2" charset="0"/>
            </a:endParaRPr>
          </a:p>
          <a:p>
            <a:r>
              <a:rPr lang="de-DE" sz="3200" dirty="0" smtClean="0">
                <a:latin typeface="NDRSans" pitchFamily="2" charset="0"/>
              </a:rPr>
              <a:t>de </a:t>
            </a:r>
            <a:r>
              <a:rPr lang="de-DE" sz="3200" dirty="0" err="1" smtClean="0">
                <a:latin typeface="NDRSans" pitchFamily="2" charset="0"/>
              </a:rPr>
              <a:t>l‘émission</a:t>
            </a:r>
            <a:endParaRPr lang="de-DE" sz="3200" dirty="0">
              <a:latin typeface="NDRSans" pitchFamily="2" charset="0"/>
            </a:endParaRPr>
          </a:p>
        </p:txBody>
      </p:sp>
      <p:sp>
        <p:nvSpPr>
          <p:cNvPr id="7" name="Pfeil nach rechts 6"/>
          <p:cNvSpPr/>
          <p:nvPr/>
        </p:nvSpPr>
        <p:spPr bwMode="auto">
          <a:xfrm>
            <a:off x="5529064" y="3429000"/>
            <a:ext cx="792088" cy="648072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NDRSansCond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5893727" y="2022476"/>
            <a:ext cx="3427544" cy="1044575"/>
            <a:chOff x="3378" y="1227"/>
            <a:chExt cx="1993" cy="658"/>
          </a:xfrm>
        </p:grpSpPr>
        <p:sp>
          <p:nvSpPr>
            <p:cNvPr id="2114" name="Text Box 9"/>
            <p:cNvSpPr txBox="1">
              <a:spLocks noChangeArrowheads="1"/>
            </p:cNvSpPr>
            <p:nvPr/>
          </p:nvSpPr>
          <p:spPr bwMode="auto">
            <a:xfrm>
              <a:off x="3378" y="1227"/>
              <a:ext cx="1993" cy="658"/>
            </a:xfrm>
            <a:prstGeom prst="rect">
              <a:avLst/>
            </a:prstGeom>
            <a:gradFill rotWithShape="1">
              <a:gsLst>
                <a:gs pos="0">
                  <a:srgbClr val="F0F8F9"/>
                </a:gs>
                <a:gs pos="100000">
                  <a:srgbClr val="DAEDE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216000" rIns="270000"/>
            <a:lstStyle/>
            <a:p>
              <a:pPr indent="9525" algn="r">
                <a:spcBef>
                  <a:spcPct val="25000"/>
                </a:spcBef>
                <a:buFont typeface="Webdings" pitchFamily="18" charset="2"/>
                <a:buNone/>
              </a:pPr>
              <a:r>
                <a:rPr lang="de-DE" sz="1200" b="1" dirty="0" smtClean="0">
                  <a:latin typeface="NDRSans" pitchFamily="2" charset="0"/>
                </a:rPr>
                <a:t>Le </a:t>
              </a:r>
              <a:r>
                <a:rPr lang="de-DE" sz="1200" b="1" dirty="0" err="1" smtClean="0">
                  <a:latin typeface="NDRSans" pitchFamily="2" charset="0"/>
                </a:rPr>
                <a:t>chef</a:t>
              </a:r>
              <a:r>
                <a:rPr lang="de-DE" sz="1200" b="1" dirty="0" smtClean="0">
                  <a:latin typeface="NDRSans" pitchFamily="2" charset="0"/>
                </a:rPr>
                <a:t> (</a:t>
              </a:r>
              <a:r>
                <a:rPr lang="de-DE" sz="1200" b="1" dirty="0" err="1" smtClean="0">
                  <a:latin typeface="NDRSans" pitchFamily="2" charset="0"/>
                </a:rPr>
                <a:t>fixation</a:t>
              </a:r>
              <a:r>
                <a:rPr lang="de-DE" sz="1200" b="1" dirty="0" smtClean="0">
                  <a:latin typeface="NDRSans" pitchFamily="2" charset="0"/>
                </a:rPr>
                <a:t> </a:t>
              </a:r>
              <a:r>
                <a:rPr lang="de-DE" sz="1200" b="1" dirty="0" err="1" smtClean="0">
                  <a:latin typeface="NDRSans" pitchFamily="2" charset="0"/>
                </a:rPr>
                <a:t>d‘objectifs</a:t>
              </a:r>
              <a:r>
                <a:rPr lang="de-DE" sz="1200" b="1" dirty="0" smtClean="0">
                  <a:latin typeface="NDRSans" pitchFamily="2" charset="0"/>
                </a:rPr>
                <a:t>)</a:t>
              </a:r>
              <a:endParaRPr lang="de-DE" sz="1200" b="1" dirty="0">
                <a:latin typeface="NDRSans" pitchFamily="2" charset="0"/>
              </a:endParaRPr>
            </a:p>
            <a:p>
              <a:pPr indent="9525" algn="r">
                <a:spcBef>
                  <a:spcPct val="25000"/>
                </a:spcBef>
              </a:pPr>
              <a:r>
                <a:rPr lang="de-DE" sz="1200" dirty="0" err="1" smtClean="0">
                  <a:latin typeface="NDRSans" pitchFamily="2" charset="0"/>
                </a:rPr>
                <a:t>Idées</a:t>
              </a:r>
              <a:r>
                <a:rPr lang="de-DE" sz="1200" dirty="0" smtClean="0">
                  <a:latin typeface="NDRSans" pitchFamily="2" charset="0"/>
                </a:rPr>
                <a:t>, </a:t>
              </a:r>
              <a:r>
                <a:rPr lang="de-DE" sz="1200" dirty="0" err="1" smtClean="0">
                  <a:latin typeface="NDRSans" pitchFamily="2" charset="0"/>
                </a:rPr>
                <a:t>créativité</a:t>
              </a:r>
              <a:r>
                <a:rPr lang="de-DE" sz="1200" dirty="0" smtClean="0">
                  <a:latin typeface="NDRSans" pitchFamily="2" charset="0"/>
                </a:rPr>
                <a:t>, </a:t>
              </a:r>
              <a:br>
                <a:rPr lang="de-DE" sz="1200" dirty="0" smtClean="0">
                  <a:latin typeface="NDRSans" pitchFamily="2" charset="0"/>
                </a:rPr>
              </a:br>
              <a:r>
                <a:rPr lang="de-DE" sz="1200" dirty="0" err="1" smtClean="0">
                  <a:latin typeface="NDRSans" pitchFamily="2" charset="0"/>
                </a:rPr>
                <a:t>action</a:t>
              </a:r>
              <a:r>
                <a:rPr lang="de-DE" sz="1200" dirty="0" smtClean="0">
                  <a:latin typeface="NDRSans" pitchFamily="2" charset="0"/>
                </a:rPr>
                <a:t> </a:t>
              </a:r>
              <a:r>
                <a:rPr lang="de-DE" sz="1200" dirty="0" err="1" smtClean="0">
                  <a:latin typeface="NDRSans" pitchFamily="2" charset="0"/>
                </a:rPr>
                <a:t>partant</a:t>
              </a:r>
              <a:r>
                <a:rPr lang="de-DE" sz="1200" dirty="0" smtClean="0">
                  <a:latin typeface="NDRSans" pitchFamily="2" charset="0"/>
                </a:rPr>
                <a:t> de la </a:t>
              </a:r>
              <a:r>
                <a:rPr lang="de-DE" sz="1200" dirty="0" err="1" smtClean="0">
                  <a:latin typeface="NDRSans" pitchFamily="2" charset="0"/>
                </a:rPr>
                <a:t>vue</a:t>
              </a:r>
              <a:r>
                <a:rPr lang="de-DE" sz="1200" dirty="0" smtClean="0">
                  <a:latin typeface="NDRSans" pitchFamily="2" charset="0"/>
                </a:rPr>
                <a:t> </a:t>
              </a:r>
              <a:r>
                <a:rPr lang="de-DE" sz="1200" dirty="0" err="1" smtClean="0">
                  <a:latin typeface="NDRSans" pitchFamily="2" charset="0"/>
                </a:rPr>
                <a:t>d‘ensemble</a:t>
              </a:r>
              <a:r>
                <a:rPr lang="de-DE" sz="1200" dirty="0" smtClean="0">
                  <a:latin typeface="NDRSans" pitchFamily="2" charset="0"/>
                </a:rPr>
                <a:t> , </a:t>
              </a:r>
              <a:br>
                <a:rPr lang="de-DE" sz="1200" dirty="0" smtClean="0">
                  <a:latin typeface="NDRSans" pitchFamily="2" charset="0"/>
                </a:rPr>
              </a:br>
              <a:r>
                <a:rPr lang="de-DE" sz="1200" dirty="0" err="1" smtClean="0">
                  <a:latin typeface="NDRSans" pitchFamily="2" charset="0"/>
                </a:rPr>
                <a:t>analyse</a:t>
              </a:r>
              <a:r>
                <a:rPr lang="de-DE" sz="1200" dirty="0" smtClean="0">
                  <a:latin typeface="NDRSans" pitchFamily="2" charset="0"/>
                </a:rPr>
                <a:t> et </a:t>
              </a:r>
              <a:r>
                <a:rPr lang="de-DE" sz="1200" dirty="0" err="1" smtClean="0">
                  <a:latin typeface="NDRSans" pitchFamily="2" charset="0"/>
                </a:rPr>
                <a:t>action</a:t>
              </a:r>
              <a:r>
                <a:rPr lang="de-DE" sz="1200" dirty="0" smtClean="0">
                  <a:latin typeface="NDRSans" pitchFamily="2" charset="0"/>
                </a:rPr>
                <a:t> </a:t>
              </a:r>
              <a:r>
                <a:rPr lang="de-DE" sz="1200" dirty="0" err="1" smtClean="0">
                  <a:latin typeface="NDRSans" pitchFamily="2" charset="0"/>
                </a:rPr>
                <a:t>découlant</a:t>
              </a:r>
              <a:r>
                <a:rPr lang="de-DE" sz="1200" dirty="0" smtClean="0">
                  <a:latin typeface="NDRSans" pitchFamily="2" charset="0"/>
                </a:rPr>
                <a:t/>
              </a:r>
              <a:br>
                <a:rPr lang="de-DE" sz="1200" dirty="0" smtClean="0">
                  <a:latin typeface="NDRSans" pitchFamily="2" charset="0"/>
                </a:rPr>
              </a:br>
              <a:r>
                <a:rPr lang="de-DE" sz="1200" dirty="0" smtClean="0">
                  <a:latin typeface="NDRSans" pitchFamily="2" charset="0"/>
                </a:rPr>
                <a:t>des </a:t>
              </a:r>
              <a:r>
                <a:rPr lang="de-DE" sz="1200" dirty="0" err="1" smtClean="0">
                  <a:latin typeface="NDRSans" pitchFamily="2" charset="0"/>
                </a:rPr>
                <a:t>contrôles</a:t>
              </a:r>
              <a:r>
                <a:rPr lang="de-DE" sz="1200" dirty="0" smtClean="0">
                  <a:latin typeface="NDRSans" pitchFamily="2" charset="0"/>
                </a:rPr>
                <a:t> de </a:t>
              </a:r>
              <a:r>
                <a:rPr lang="de-DE" sz="1200" dirty="0" err="1" smtClean="0">
                  <a:latin typeface="NDRSans" pitchFamily="2" charset="0"/>
                </a:rPr>
                <a:t>résultats</a:t>
              </a:r>
              <a:endParaRPr lang="de-DE" sz="1200" dirty="0">
                <a:latin typeface="NDRSans" pitchFamily="2" charset="0"/>
              </a:endParaRPr>
            </a:p>
          </p:txBody>
        </p:sp>
        <p:cxnSp>
          <p:nvCxnSpPr>
            <p:cNvPr id="2115" name="Gerade Verbindung 47"/>
            <p:cNvCxnSpPr>
              <a:cxnSpLocks noChangeShapeType="1"/>
            </p:cNvCxnSpPr>
            <p:nvPr/>
          </p:nvCxnSpPr>
          <p:spPr bwMode="auto">
            <a:xfrm rot="5400000">
              <a:off x="5024" y="1555"/>
              <a:ext cx="658" cy="1"/>
            </a:xfrm>
            <a:prstGeom prst="line">
              <a:avLst/>
            </a:prstGeom>
            <a:noFill/>
            <a:ln w="190500" algn="ctr">
              <a:solidFill>
                <a:srgbClr val="FFFF5F"/>
              </a:solidFill>
              <a:round/>
              <a:headEnd/>
              <a:tailEnd/>
            </a:ln>
          </p:spPr>
        </p:cxnSp>
      </p:grp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5888567" y="3200401"/>
            <a:ext cx="3432704" cy="1044575"/>
            <a:chOff x="3379" y="2048"/>
            <a:chExt cx="1996" cy="658"/>
          </a:xfrm>
        </p:grpSpPr>
        <p:sp>
          <p:nvSpPr>
            <p:cNvPr id="2112" name="Text Box 7"/>
            <p:cNvSpPr txBox="1">
              <a:spLocks noChangeArrowheads="1"/>
            </p:cNvSpPr>
            <p:nvPr/>
          </p:nvSpPr>
          <p:spPr bwMode="auto">
            <a:xfrm>
              <a:off x="3379" y="2048"/>
              <a:ext cx="1996" cy="658"/>
            </a:xfrm>
            <a:prstGeom prst="rect">
              <a:avLst/>
            </a:prstGeom>
            <a:gradFill rotWithShape="1">
              <a:gsLst>
                <a:gs pos="0">
                  <a:srgbClr val="DAEDEF"/>
                </a:gs>
                <a:gs pos="100000">
                  <a:srgbClr val="F0F8F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216000" rIns="270000"/>
            <a:lstStyle/>
            <a:p>
              <a:pPr marL="622300" indent="-622300" algn="r">
                <a:spcBef>
                  <a:spcPct val="25000"/>
                </a:spcBef>
                <a:buFont typeface="Webdings" pitchFamily="18" charset="2"/>
                <a:buNone/>
              </a:pPr>
              <a:r>
                <a:rPr lang="de-DE" sz="1200" b="1" dirty="0" smtClean="0">
                  <a:latin typeface="NDRSans" pitchFamily="2" charset="0"/>
                </a:rPr>
                <a:t>Le </a:t>
              </a:r>
              <a:r>
                <a:rPr lang="de-DE" sz="1200" b="1" dirty="0" err="1" smtClean="0">
                  <a:latin typeface="NDRSans" pitchFamily="2" charset="0"/>
                </a:rPr>
                <a:t>travailleur</a:t>
              </a:r>
              <a:r>
                <a:rPr lang="de-DE" sz="1200" b="1" dirty="0" smtClean="0">
                  <a:latin typeface="NDRSans" pitchFamily="2" charset="0"/>
                </a:rPr>
                <a:t> (</a:t>
              </a:r>
              <a:r>
                <a:rPr lang="de-DE" sz="1200" b="1" dirty="0" err="1" smtClean="0">
                  <a:latin typeface="NDRSans" pitchFamily="2" charset="0"/>
                </a:rPr>
                <a:t>met</a:t>
              </a:r>
              <a:r>
                <a:rPr lang="de-DE" sz="1200" b="1" dirty="0" smtClean="0">
                  <a:latin typeface="NDRSans" pitchFamily="2" charset="0"/>
                </a:rPr>
                <a:t> </a:t>
              </a:r>
              <a:r>
                <a:rPr lang="de-DE" sz="1200" b="1" dirty="0" err="1" smtClean="0">
                  <a:latin typeface="NDRSans" pitchFamily="2" charset="0"/>
                </a:rPr>
                <a:t>l‘action</a:t>
              </a:r>
              <a:r>
                <a:rPr lang="de-DE" sz="1200" b="1" dirty="0" smtClean="0">
                  <a:latin typeface="NDRSans" pitchFamily="2" charset="0"/>
                </a:rPr>
                <a:t> en </a:t>
              </a:r>
              <a:r>
                <a:rPr lang="de-DE" sz="1200" b="1" dirty="0" err="1" smtClean="0">
                  <a:latin typeface="NDRSans" pitchFamily="2" charset="0"/>
                </a:rPr>
                <a:t>oeuvre</a:t>
              </a:r>
              <a:r>
                <a:rPr lang="de-DE" sz="1200" b="1" dirty="0" smtClean="0">
                  <a:latin typeface="NDRSans" pitchFamily="2" charset="0"/>
                </a:rPr>
                <a:t>)</a:t>
              </a:r>
              <a:endParaRPr lang="de-DE" sz="1200" b="1" dirty="0">
                <a:latin typeface="NDRSans" pitchFamily="2" charset="0"/>
              </a:endParaRPr>
            </a:p>
            <a:p>
              <a:pPr marL="622300" indent="-622300" algn="r">
                <a:spcBef>
                  <a:spcPct val="25000"/>
                </a:spcBef>
                <a:buFont typeface="Webdings" pitchFamily="18" charset="2"/>
                <a:buNone/>
              </a:pPr>
              <a:r>
                <a:rPr lang="de-DE" sz="1200" dirty="0" err="1" smtClean="0">
                  <a:latin typeface="NDRSans" pitchFamily="2" charset="0"/>
                </a:rPr>
                <a:t>Opérationnalisation</a:t>
              </a:r>
              <a:r>
                <a:rPr lang="de-DE" sz="1200" dirty="0" smtClean="0">
                  <a:latin typeface="NDRSans" pitchFamily="2" charset="0"/>
                </a:rPr>
                <a:t> des </a:t>
              </a:r>
              <a:r>
                <a:rPr lang="de-DE" sz="1200" dirty="0" err="1" smtClean="0">
                  <a:latin typeface="NDRSans" pitchFamily="2" charset="0"/>
                </a:rPr>
                <a:t>étapes</a:t>
              </a:r>
              <a:r>
                <a:rPr lang="de-DE" sz="1200" dirty="0" smtClean="0">
                  <a:latin typeface="NDRSans" pitchFamily="2" charset="0"/>
                </a:rPr>
                <a:t> </a:t>
              </a:r>
              <a:br>
                <a:rPr lang="de-DE" sz="1200" dirty="0" smtClean="0">
                  <a:latin typeface="NDRSans" pitchFamily="2" charset="0"/>
                </a:rPr>
              </a:br>
              <a:r>
                <a:rPr lang="de-DE" sz="1200" dirty="0" smtClean="0">
                  <a:latin typeface="NDRSans" pitchFamily="2" charset="0"/>
                </a:rPr>
                <a:t>de </a:t>
              </a:r>
              <a:r>
                <a:rPr lang="de-DE" sz="1200" dirty="0" err="1" smtClean="0">
                  <a:latin typeface="NDRSans" pitchFamily="2" charset="0"/>
                </a:rPr>
                <a:t>l‘action</a:t>
              </a:r>
              <a:r>
                <a:rPr lang="de-DE" sz="1200" dirty="0" smtClean="0">
                  <a:latin typeface="NDRSans" pitchFamily="2" charset="0"/>
                </a:rPr>
                <a:t>,</a:t>
              </a:r>
              <a:r>
                <a:rPr lang="de-DE" sz="1200" b="1" dirty="0" smtClean="0">
                  <a:latin typeface="NDRSans" pitchFamily="2" charset="0"/>
                </a:rPr>
                <a:t> </a:t>
              </a:r>
              <a:endParaRPr lang="de-DE" sz="1200" b="1" dirty="0">
                <a:latin typeface="NDRSans" pitchFamily="2" charset="0"/>
              </a:endParaRPr>
            </a:p>
            <a:p>
              <a:pPr marL="622300" indent="-622300" algn="r">
                <a:spcBef>
                  <a:spcPct val="25000"/>
                </a:spcBef>
                <a:buFont typeface="Webdings" pitchFamily="18" charset="2"/>
                <a:buNone/>
              </a:pPr>
              <a:r>
                <a:rPr lang="de-DE" sz="1200" dirty="0" err="1" smtClean="0">
                  <a:latin typeface="NDRSans" pitchFamily="2" charset="0"/>
                </a:rPr>
                <a:t>action</a:t>
              </a:r>
              <a:r>
                <a:rPr lang="de-DE" sz="1200" dirty="0" smtClean="0">
                  <a:latin typeface="NDRSans" pitchFamily="2" charset="0"/>
                </a:rPr>
                <a:t> intuitive</a:t>
              </a:r>
              <a:endParaRPr lang="de-DE" sz="1200" dirty="0">
                <a:latin typeface="NDRSans" pitchFamily="2" charset="0"/>
              </a:endParaRPr>
            </a:p>
          </p:txBody>
        </p:sp>
        <p:cxnSp>
          <p:nvCxnSpPr>
            <p:cNvPr id="2113" name="Gerade Verbindung 48"/>
            <p:cNvCxnSpPr>
              <a:cxnSpLocks noChangeShapeType="1"/>
            </p:cNvCxnSpPr>
            <p:nvPr/>
          </p:nvCxnSpPr>
          <p:spPr bwMode="auto">
            <a:xfrm rot="5400000">
              <a:off x="5029" y="2376"/>
              <a:ext cx="658" cy="1"/>
            </a:xfrm>
            <a:prstGeom prst="line">
              <a:avLst/>
            </a:prstGeom>
            <a:noFill/>
            <a:ln w="190500" algn="ctr">
              <a:solidFill>
                <a:srgbClr val="76E891"/>
              </a:solidFill>
              <a:round/>
              <a:headEnd/>
              <a:tailEnd/>
            </a:ln>
          </p:spPr>
        </p:cxn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589889" y="2024064"/>
            <a:ext cx="3425825" cy="1042987"/>
            <a:chOff x="340" y="1228"/>
            <a:chExt cx="1992" cy="657"/>
          </a:xfrm>
        </p:grpSpPr>
        <p:sp>
          <p:nvSpPr>
            <p:cNvPr id="2110" name="Text Box 10"/>
            <p:cNvSpPr txBox="1">
              <a:spLocks noChangeArrowheads="1"/>
            </p:cNvSpPr>
            <p:nvPr/>
          </p:nvSpPr>
          <p:spPr bwMode="auto">
            <a:xfrm>
              <a:off x="340" y="1228"/>
              <a:ext cx="1992" cy="657"/>
            </a:xfrm>
            <a:prstGeom prst="rect">
              <a:avLst/>
            </a:prstGeom>
            <a:gradFill rotWithShape="1">
              <a:gsLst>
                <a:gs pos="0">
                  <a:srgbClr val="F0F8F9"/>
                </a:gs>
                <a:gs pos="100000">
                  <a:srgbClr val="DAEDE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270000" rIns="216000"/>
            <a:lstStyle/>
            <a:p>
              <a:pPr marL="622300" indent="-622300">
                <a:spcBef>
                  <a:spcPct val="25000"/>
                </a:spcBef>
                <a:buFont typeface="Webdings" pitchFamily="18" charset="2"/>
                <a:buNone/>
              </a:pPr>
              <a:r>
                <a:rPr lang="de-DE" sz="1200" b="1" dirty="0" smtClean="0">
                  <a:latin typeface="NDRSans" pitchFamily="2" charset="0"/>
                </a:rPr>
                <a:t>Le </a:t>
              </a:r>
              <a:r>
                <a:rPr lang="de-DE" sz="1200" b="1" dirty="0" err="1" smtClean="0">
                  <a:latin typeface="NDRSans" pitchFamily="2" charset="0"/>
                </a:rPr>
                <a:t>logique</a:t>
              </a:r>
              <a:r>
                <a:rPr lang="de-DE" sz="1200" b="1" dirty="0" smtClean="0">
                  <a:latin typeface="NDRSans" pitchFamily="2" charset="0"/>
                </a:rPr>
                <a:t> (</a:t>
              </a:r>
              <a:r>
                <a:rPr lang="de-DE" sz="1200" b="1" dirty="0" err="1" smtClean="0">
                  <a:latin typeface="NDRSans" pitchFamily="2" charset="0"/>
                </a:rPr>
                <a:t>planification</a:t>
              </a:r>
              <a:r>
                <a:rPr lang="de-DE" sz="1200" b="1" dirty="0" smtClean="0">
                  <a:latin typeface="NDRSans" pitchFamily="2" charset="0"/>
                </a:rPr>
                <a:t> de </a:t>
              </a:r>
              <a:r>
                <a:rPr lang="de-DE" sz="1200" b="1" dirty="0" err="1" smtClean="0">
                  <a:latin typeface="NDRSans" pitchFamily="2" charset="0"/>
                </a:rPr>
                <a:t>l‘action</a:t>
              </a:r>
              <a:r>
                <a:rPr lang="de-DE" sz="1200" b="1" dirty="0" smtClean="0">
                  <a:latin typeface="NDRSans" pitchFamily="2" charset="0"/>
                </a:rPr>
                <a:t>) </a:t>
              </a:r>
              <a:endParaRPr lang="de-DE" sz="1200" dirty="0">
                <a:latin typeface="NDRSans" pitchFamily="2" charset="0"/>
              </a:endParaRPr>
            </a:p>
            <a:p>
              <a:pPr marL="622300" indent="-622300">
                <a:spcBef>
                  <a:spcPct val="25000"/>
                </a:spcBef>
                <a:buFont typeface="Webdings" pitchFamily="18" charset="2"/>
                <a:buNone/>
              </a:pPr>
              <a:r>
                <a:rPr lang="de-DE" sz="1200" dirty="0" err="1" smtClean="0">
                  <a:latin typeface="NDRSans" pitchFamily="2" charset="0"/>
                </a:rPr>
                <a:t>Pensée</a:t>
              </a:r>
              <a:r>
                <a:rPr lang="de-DE" sz="1200" dirty="0" smtClean="0">
                  <a:latin typeface="NDRSans" pitchFamily="2" charset="0"/>
                </a:rPr>
                <a:t> </a:t>
              </a:r>
              <a:r>
                <a:rPr lang="de-DE" sz="1200" dirty="0" err="1" smtClean="0">
                  <a:latin typeface="NDRSans" pitchFamily="2" charset="0"/>
                </a:rPr>
                <a:t>structurée</a:t>
              </a:r>
              <a:r>
                <a:rPr lang="de-DE" sz="1200" dirty="0" smtClean="0">
                  <a:latin typeface="NDRSans" pitchFamily="2" charset="0"/>
                </a:rPr>
                <a:t>, </a:t>
              </a:r>
              <a:r>
                <a:rPr lang="de-DE" sz="1200" dirty="0" err="1" smtClean="0">
                  <a:latin typeface="NDRSans" pitchFamily="2" charset="0"/>
                </a:rPr>
                <a:t>planification</a:t>
              </a:r>
              <a:r>
                <a:rPr lang="de-DE" sz="1200" dirty="0" smtClean="0">
                  <a:latin typeface="NDRSans" pitchFamily="2" charset="0"/>
                </a:rPr>
                <a:t>,</a:t>
              </a:r>
              <a:endParaRPr lang="de-DE" sz="1200" dirty="0">
                <a:latin typeface="NDRSans" pitchFamily="2" charset="0"/>
              </a:endParaRPr>
            </a:p>
            <a:p>
              <a:pPr marL="622300" indent="-622300">
                <a:spcBef>
                  <a:spcPct val="25000"/>
                </a:spcBef>
                <a:buFont typeface="Webdings" pitchFamily="18" charset="2"/>
                <a:buNone/>
              </a:pPr>
              <a:r>
                <a:rPr lang="de-DE" sz="1200" dirty="0" err="1" smtClean="0">
                  <a:latin typeface="NDRSans" pitchFamily="2" charset="0"/>
                </a:rPr>
                <a:t>analyse</a:t>
              </a:r>
              <a:r>
                <a:rPr lang="de-DE" sz="1200" dirty="0" smtClean="0">
                  <a:latin typeface="NDRSans" pitchFamily="2" charset="0"/>
                </a:rPr>
                <a:t> et </a:t>
              </a:r>
              <a:r>
                <a:rPr lang="de-DE" sz="1200" dirty="0" err="1" smtClean="0">
                  <a:latin typeface="NDRSans" pitchFamily="2" charset="0"/>
                </a:rPr>
                <a:t>développement</a:t>
              </a:r>
              <a:r>
                <a:rPr lang="de-DE" sz="1200" dirty="0" smtClean="0">
                  <a:latin typeface="NDRSans" pitchFamily="2" charset="0"/>
                </a:rPr>
                <a:t> </a:t>
              </a:r>
              <a:r>
                <a:rPr lang="de-DE" sz="1200" dirty="0" err="1" smtClean="0">
                  <a:latin typeface="NDRSans" pitchFamily="2" charset="0"/>
                </a:rPr>
                <a:t>d‘étapes</a:t>
              </a:r>
              <a:r>
                <a:rPr lang="de-DE" sz="1200" dirty="0" smtClean="0">
                  <a:latin typeface="NDRSans" pitchFamily="2" charset="0"/>
                </a:rPr>
                <a:t> de </a:t>
              </a:r>
              <a:r>
                <a:rPr lang="de-DE" sz="1200" dirty="0" err="1" smtClean="0">
                  <a:latin typeface="NDRSans" pitchFamily="2" charset="0"/>
                </a:rPr>
                <a:t>réalisation</a:t>
              </a:r>
              <a:endParaRPr lang="de-DE" sz="1200" dirty="0">
                <a:latin typeface="NDRSans" pitchFamily="2" charset="0"/>
              </a:endParaRPr>
            </a:p>
          </p:txBody>
        </p:sp>
        <p:cxnSp>
          <p:nvCxnSpPr>
            <p:cNvPr id="2111" name="Gerade Verbindung 52"/>
            <p:cNvCxnSpPr>
              <a:cxnSpLocks noChangeShapeType="1"/>
            </p:cNvCxnSpPr>
            <p:nvPr/>
          </p:nvCxnSpPr>
          <p:spPr bwMode="auto">
            <a:xfrm rot="5400000">
              <a:off x="37" y="1556"/>
              <a:ext cx="657" cy="1"/>
            </a:xfrm>
            <a:prstGeom prst="line">
              <a:avLst/>
            </a:prstGeom>
            <a:noFill/>
            <a:ln w="190500" algn="ctr">
              <a:solidFill>
                <a:srgbClr val="FF5B35"/>
              </a:solidFill>
              <a:round/>
              <a:headEnd/>
              <a:tailEnd/>
            </a:ln>
          </p:spPr>
        </p:cxn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589890" y="3200401"/>
            <a:ext cx="3427544" cy="1165225"/>
            <a:chOff x="340" y="2048"/>
            <a:chExt cx="1993" cy="734"/>
          </a:xfrm>
        </p:grpSpPr>
        <p:sp>
          <p:nvSpPr>
            <p:cNvPr id="2108" name="Text Box 8"/>
            <p:cNvSpPr txBox="1">
              <a:spLocks noChangeArrowheads="1"/>
            </p:cNvSpPr>
            <p:nvPr/>
          </p:nvSpPr>
          <p:spPr bwMode="auto">
            <a:xfrm>
              <a:off x="340" y="2048"/>
              <a:ext cx="1993" cy="734"/>
            </a:xfrm>
            <a:prstGeom prst="rect">
              <a:avLst/>
            </a:prstGeom>
            <a:gradFill rotWithShape="1">
              <a:gsLst>
                <a:gs pos="0">
                  <a:srgbClr val="DAEDEF"/>
                </a:gs>
                <a:gs pos="100000">
                  <a:srgbClr val="F0F8F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270000" rIns="216000"/>
            <a:lstStyle/>
            <a:p>
              <a:pPr marL="622300" indent="-622300">
                <a:spcBef>
                  <a:spcPct val="25000"/>
                </a:spcBef>
                <a:buFont typeface="Webdings" pitchFamily="18" charset="2"/>
                <a:buNone/>
              </a:pPr>
              <a:r>
                <a:rPr lang="de-DE" sz="1200" b="1" dirty="0" smtClean="0">
                  <a:latin typeface="NDRSans" pitchFamily="2" charset="0"/>
                </a:rPr>
                <a:t>Le </a:t>
              </a:r>
              <a:r>
                <a:rPr lang="de-DE" sz="1200" b="1" dirty="0" err="1" smtClean="0">
                  <a:latin typeface="NDRSans" pitchFamily="2" charset="0"/>
                </a:rPr>
                <a:t>contrôleur</a:t>
              </a:r>
              <a:r>
                <a:rPr lang="de-DE" sz="1200" b="1" dirty="0" smtClean="0">
                  <a:latin typeface="NDRSans" pitchFamily="2" charset="0"/>
                </a:rPr>
                <a:t> (</a:t>
              </a:r>
              <a:r>
                <a:rPr lang="de-DE" sz="1200" b="1" dirty="0" err="1" smtClean="0">
                  <a:latin typeface="NDRSans" pitchFamily="2" charset="0"/>
                </a:rPr>
                <a:t>contrôle</a:t>
              </a:r>
              <a:r>
                <a:rPr lang="de-DE" sz="1200" b="1" dirty="0" smtClean="0">
                  <a:latin typeface="NDRSans" pitchFamily="2" charset="0"/>
                </a:rPr>
                <a:t> des </a:t>
              </a:r>
              <a:r>
                <a:rPr lang="de-DE" sz="1200" b="1" dirty="0" err="1" smtClean="0">
                  <a:latin typeface="NDRSans" pitchFamily="2" charset="0"/>
                </a:rPr>
                <a:t>résultats</a:t>
              </a:r>
              <a:r>
                <a:rPr lang="de-DE" sz="1200" b="1" dirty="0" smtClean="0">
                  <a:latin typeface="NDRSans" pitchFamily="2" charset="0"/>
                </a:rPr>
                <a:t>)</a:t>
              </a:r>
              <a:endParaRPr lang="de-DE" sz="1200" b="1" dirty="0">
                <a:latin typeface="NDRSans" pitchFamily="2" charset="0"/>
              </a:endParaRPr>
            </a:p>
            <a:p>
              <a:pPr marL="622300" indent="-622300">
                <a:spcBef>
                  <a:spcPts val="200"/>
                </a:spcBef>
                <a:buFont typeface="Webdings" pitchFamily="18" charset="2"/>
                <a:buNone/>
              </a:pPr>
              <a:r>
                <a:rPr lang="de-DE" sz="1200" dirty="0" smtClean="0">
                  <a:latin typeface="NDRSans" pitchFamily="2" charset="0"/>
                </a:rPr>
                <a:t>Prise en </a:t>
              </a:r>
              <a:r>
                <a:rPr lang="de-DE" sz="1200" dirty="0" err="1" smtClean="0">
                  <a:latin typeface="NDRSans" pitchFamily="2" charset="0"/>
                </a:rPr>
                <a:t>compte</a:t>
              </a:r>
              <a:r>
                <a:rPr lang="de-DE" sz="1200" dirty="0" smtClean="0">
                  <a:latin typeface="NDRSans" pitchFamily="2" charset="0"/>
                </a:rPr>
                <a:t> des </a:t>
              </a:r>
              <a:r>
                <a:rPr lang="de-DE" sz="1200" dirty="0" err="1" smtClean="0">
                  <a:latin typeface="NDRSans" pitchFamily="2" charset="0"/>
                </a:rPr>
                <a:t>détails</a:t>
              </a:r>
              <a:r>
                <a:rPr lang="de-DE" sz="1200" dirty="0" smtClean="0">
                  <a:latin typeface="NDRSans" pitchFamily="2" charset="0"/>
                </a:rPr>
                <a:t>,</a:t>
              </a:r>
              <a:endParaRPr lang="de-DE" sz="1200" dirty="0">
                <a:latin typeface="NDRSans" pitchFamily="2" charset="0"/>
              </a:endParaRPr>
            </a:p>
            <a:p>
              <a:pPr marL="622300" indent="-622300">
                <a:spcBef>
                  <a:spcPts val="200"/>
                </a:spcBef>
                <a:buFont typeface="Webdings" pitchFamily="18" charset="2"/>
                <a:buNone/>
              </a:pPr>
              <a:r>
                <a:rPr lang="de-DE" sz="1200" dirty="0" err="1" smtClean="0">
                  <a:latin typeface="NDRSans" pitchFamily="2" charset="0"/>
                </a:rPr>
                <a:t>analyse</a:t>
              </a:r>
              <a:r>
                <a:rPr lang="de-DE" sz="1200" dirty="0" smtClean="0">
                  <a:latin typeface="NDRSans" pitchFamily="2" charset="0"/>
                </a:rPr>
                <a:t> et </a:t>
              </a:r>
              <a:r>
                <a:rPr lang="de-DE" sz="1200" dirty="0" err="1" smtClean="0">
                  <a:latin typeface="NDRSans" pitchFamily="2" charset="0"/>
                </a:rPr>
                <a:t>classement</a:t>
              </a:r>
              <a:r>
                <a:rPr lang="de-DE" sz="1200" dirty="0" smtClean="0">
                  <a:latin typeface="NDRSans" pitchFamily="2" charset="0"/>
                </a:rPr>
                <a:t> des </a:t>
              </a:r>
              <a:r>
                <a:rPr lang="de-DE" sz="1200" dirty="0" err="1" smtClean="0">
                  <a:latin typeface="NDRSans" pitchFamily="2" charset="0"/>
                </a:rPr>
                <a:t>résultats</a:t>
              </a:r>
              <a:r>
                <a:rPr lang="de-DE" sz="1200" dirty="0" smtClean="0">
                  <a:latin typeface="NDRSans" pitchFamily="2" charset="0"/>
                </a:rPr>
                <a:t>,</a:t>
              </a:r>
              <a:endParaRPr lang="de-DE" sz="1200" dirty="0">
                <a:latin typeface="NDRSans" pitchFamily="2" charset="0"/>
              </a:endParaRPr>
            </a:p>
            <a:p>
              <a:pPr marL="622300" indent="-622300">
                <a:spcBef>
                  <a:spcPts val="200"/>
                </a:spcBef>
                <a:buFont typeface="Webdings" pitchFamily="18" charset="2"/>
                <a:buNone/>
              </a:pPr>
              <a:r>
                <a:rPr lang="de-DE" sz="1200" dirty="0" err="1" smtClean="0">
                  <a:latin typeface="NDRSans" pitchFamily="2" charset="0"/>
                </a:rPr>
                <a:t>analyse</a:t>
              </a:r>
              <a:r>
                <a:rPr lang="de-DE" sz="1200" dirty="0" smtClean="0">
                  <a:latin typeface="NDRSans" pitchFamily="2" charset="0"/>
                </a:rPr>
                <a:t> des </a:t>
              </a:r>
              <a:r>
                <a:rPr lang="de-DE" sz="1200" dirty="0" err="1" smtClean="0">
                  <a:latin typeface="NDRSans" pitchFamily="2" charset="0"/>
                </a:rPr>
                <a:t>échecs</a:t>
              </a:r>
              <a:r>
                <a:rPr lang="de-DE" sz="1200" dirty="0" smtClean="0">
                  <a:latin typeface="NDRSans" pitchFamily="2" charset="0"/>
                </a:rPr>
                <a:t> </a:t>
              </a:r>
              <a:endParaRPr lang="de-DE" sz="1200" dirty="0">
                <a:latin typeface="NDRSans" pitchFamily="2" charset="0"/>
              </a:endParaRPr>
            </a:p>
          </p:txBody>
        </p:sp>
        <p:cxnSp>
          <p:nvCxnSpPr>
            <p:cNvPr id="2109" name="Gerade Verbindung 46"/>
            <p:cNvCxnSpPr>
              <a:cxnSpLocks noChangeShapeType="1"/>
            </p:cNvCxnSpPr>
            <p:nvPr/>
          </p:nvCxnSpPr>
          <p:spPr bwMode="auto">
            <a:xfrm rot="5400000">
              <a:off x="38" y="2376"/>
              <a:ext cx="658" cy="1"/>
            </a:xfrm>
            <a:prstGeom prst="line">
              <a:avLst/>
            </a:prstGeom>
            <a:noFill/>
            <a:ln w="190500" algn="ctr">
              <a:solidFill>
                <a:srgbClr val="0988FF"/>
              </a:solidFill>
              <a:round/>
              <a:headEnd/>
              <a:tailEnd/>
            </a:ln>
          </p:spPr>
        </p:cxnSp>
      </p:grpSp>
      <p:pic>
        <p:nvPicPr>
          <p:cNvPr id="2054" name="Picture 14" descr="kopf_gehirn_201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6761" y="1584326"/>
            <a:ext cx="468815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51" name="Freeform 75"/>
          <p:cNvSpPr>
            <a:spLocks/>
          </p:cNvSpPr>
          <p:nvPr/>
        </p:nvSpPr>
        <p:spPr bwMode="auto">
          <a:xfrm>
            <a:off x="4062148" y="2095500"/>
            <a:ext cx="1781704" cy="501650"/>
          </a:xfrm>
          <a:custGeom>
            <a:avLst/>
            <a:gdLst>
              <a:gd name="T0" fmla="*/ 2147483647 w 1401"/>
              <a:gd name="T1" fmla="*/ 2147483647 h 427"/>
              <a:gd name="T2" fmla="*/ 2147483647 w 1401"/>
              <a:gd name="T3" fmla="*/ 2147483647 h 427"/>
              <a:gd name="T4" fmla="*/ 2147483647 w 1401"/>
              <a:gd name="T5" fmla="*/ 2147483647 h 427"/>
              <a:gd name="T6" fmla="*/ 2147483647 w 1401"/>
              <a:gd name="T7" fmla="*/ 0 h 427"/>
              <a:gd name="T8" fmla="*/ 0 w 1401"/>
              <a:gd name="T9" fmla="*/ 2147483647 h 427"/>
              <a:gd name="T10" fmla="*/ 2147483647 w 1401"/>
              <a:gd name="T11" fmla="*/ 2147483647 h 427"/>
              <a:gd name="T12" fmla="*/ 2147483647 w 1401"/>
              <a:gd name="T13" fmla="*/ 2147483647 h 4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01" h="427">
                <a:moveTo>
                  <a:pt x="701" y="69"/>
                </a:moveTo>
                <a:cubicBezTo>
                  <a:pt x="1196" y="69"/>
                  <a:pt x="1292" y="367"/>
                  <a:pt x="1292" y="427"/>
                </a:cubicBezTo>
                <a:cubicBezTo>
                  <a:pt x="1401" y="427"/>
                  <a:pt x="1401" y="427"/>
                  <a:pt x="1401" y="427"/>
                </a:cubicBezTo>
                <a:cubicBezTo>
                  <a:pt x="1401" y="316"/>
                  <a:pt x="1264" y="0"/>
                  <a:pt x="701" y="0"/>
                </a:cubicBezTo>
                <a:cubicBezTo>
                  <a:pt x="138" y="0"/>
                  <a:pt x="0" y="320"/>
                  <a:pt x="0" y="427"/>
                </a:cubicBezTo>
                <a:cubicBezTo>
                  <a:pt x="110" y="427"/>
                  <a:pt x="110" y="427"/>
                  <a:pt x="110" y="427"/>
                </a:cubicBezTo>
                <a:cubicBezTo>
                  <a:pt x="110" y="363"/>
                  <a:pt x="206" y="69"/>
                  <a:pt x="701" y="69"/>
                </a:cubicBezTo>
                <a:close/>
              </a:path>
            </a:pathLst>
          </a:custGeom>
          <a:gradFill rotWithShape="1">
            <a:gsLst>
              <a:gs pos="0">
                <a:srgbClr val="99DBEF"/>
              </a:gs>
              <a:gs pos="100000">
                <a:srgbClr val="00A4D7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652" name="Freeform 76"/>
          <p:cNvSpPr>
            <a:spLocks/>
          </p:cNvSpPr>
          <p:nvPr/>
        </p:nvSpPr>
        <p:spPr bwMode="auto">
          <a:xfrm>
            <a:off x="4062148" y="3662364"/>
            <a:ext cx="1781704" cy="503237"/>
          </a:xfrm>
          <a:custGeom>
            <a:avLst/>
            <a:gdLst>
              <a:gd name="T0" fmla="*/ 2147483647 w 1401"/>
              <a:gd name="T1" fmla="*/ 2147483647 h 428"/>
              <a:gd name="T2" fmla="*/ 2147483647 w 1401"/>
              <a:gd name="T3" fmla="*/ 0 h 428"/>
              <a:gd name="T4" fmla="*/ 0 w 1401"/>
              <a:gd name="T5" fmla="*/ 0 h 428"/>
              <a:gd name="T6" fmla="*/ 2147483647 w 1401"/>
              <a:gd name="T7" fmla="*/ 2147483647 h 428"/>
              <a:gd name="T8" fmla="*/ 2147483647 w 1401"/>
              <a:gd name="T9" fmla="*/ 0 h 428"/>
              <a:gd name="T10" fmla="*/ 2147483647 w 1401"/>
              <a:gd name="T11" fmla="*/ 0 h 428"/>
              <a:gd name="T12" fmla="*/ 2147483647 w 1401"/>
              <a:gd name="T13" fmla="*/ 2147483647 h 4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01" h="428">
                <a:moveTo>
                  <a:pt x="699" y="359"/>
                </a:moveTo>
                <a:cubicBezTo>
                  <a:pt x="233" y="359"/>
                  <a:pt x="108" y="61"/>
                  <a:pt x="10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1"/>
                  <a:pt x="130" y="428"/>
                  <a:pt x="699" y="428"/>
                </a:cubicBezTo>
                <a:cubicBezTo>
                  <a:pt x="1269" y="428"/>
                  <a:pt x="1401" y="107"/>
                  <a:pt x="1401" y="0"/>
                </a:cubicBezTo>
                <a:cubicBezTo>
                  <a:pt x="1291" y="0"/>
                  <a:pt x="1291" y="0"/>
                  <a:pt x="1291" y="0"/>
                </a:cubicBezTo>
                <a:cubicBezTo>
                  <a:pt x="1291" y="65"/>
                  <a:pt x="1166" y="359"/>
                  <a:pt x="699" y="359"/>
                </a:cubicBezTo>
                <a:close/>
              </a:path>
            </a:pathLst>
          </a:custGeom>
          <a:gradFill rotWithShape="1">
            <a:gsLst>
              <a:gs pos="0">
                <a:srgbClr val="00A4D7"/>
              </a:gs>
              <a:gs pos="100000">
                <a:srgbClr val="99DBEF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4653" name="Freeform 77"/>
          <p:cNvSpPr>
            <a:spLocks/>
          </p:cNvSpPr>
          <p:nvPr/>
        </p:nvSpPr>
        <p:spPr bwMode="auto">
          <a:xfrm>
            <a:off x="4062148" y="2597150"/>
            <a:ext cx="1781704" cy="1068388"/>
          </a:xfrm>
          <a:custGeom>
            <a:avLst/>
            <a:gdLst>
              <a:gd name="T0" fmla="*/ 2147483647 w 1401"/>
              <a:gd name="T1" fmla="*/ 2147483647 h 910"/>
              <a:gd name="T2" fmla="*/ 2147483647 w 1401"/>
              <a:gd name="T3" fmla="*/ 2147483647 h 910"/>
              <a:gd name="T4" fmla="*/ 2147483647 w 1401"/>
              <a:gd name="T5" fmla="*/ 2147483647 h 910"/>
              <a:gd name="T6" fmla="*/ 2147483647 w 1401"/>
              <a:gd name="T7" fmla="*/ 0 h 910"/>
              <a:gd name="T8" fmla="*/ 2147483647 w 1401"/>
              <a:gd name="T9" fmla="*/ 0 h 910"/>
              <a:gd name="T10" fmla="*/ 2147483647 w 1401"/>
              <a:gd name="T11" fmla="*/ 2147483647 h 910"/>
              <a:gd name="T12" fmla="*/ 2147483647 w 1401"/>
              <a:gd name="T13" fmla="*/ 2147483647 h 910"/>
              <a:gd name="T14" fmla="*/ 2147483647 w 1401"/>
              <a:gd name="T15" fmla="*/ 2147483647 h 910"/>
              <a:gd name="T16" fmla="*/ 2147483647 w 1401"/>
              <a:gd name="T17" fmla="*/ 2147483647 h 910"/>
              <a:gd name="T18" fmla="*/ 0 w 1401"/>
              <a:gd name="T19" fmla="*/ 2147483647 h 910"/>
              <a:gd name="T20" fmla="*/ 2147483647 w 1401"/>
              <a:gd name="T21" fmla="*/ 2147483647 h 910"/>
              <a:gd name="T22" fmla="*/ 2147483647 w 1401"/>
              <a:gd name="T23" fmla="*/ 2147483647 h 910"/>
              <a:gd name="T24" fmla="*/ 2147483647 w 1401"/>
              <a:gd name="T25" fmla="*/ 2147483647 h 9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01" h="910">
                <a:moveTo>
                  <a:pt x="923" y="456"/>
                </a:moveTo>
                <a:cubicBezTo>
                  <a:pt x="924" y="456"/>
                  <a:pt x="924" y="456"/>
                  <a:pt x="924" y="456"/>
                </a:cubicBezTo>
                <a:cubicBezTo>
                  <a:pt x="1089" y="376"/>
                  <a:pt x="1198" y="315"/>
                  <a:pt x="1251" y="273"/>
                </a:cubicBezTo>
                <a:cubicBezTo>
                  <a:pt x="1351" y="195"/>
                  <a:pt x="1401" y="104"/>
                  <a:pt x="1401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292" y="122"/>
                  <a:pt x="1008" y="256"/>
                  <a:pt x="701" y="378"/>
                </a:cubicBezTo>
                <a:cubicBezTo>
                  <a:pt x="671" y="390"/>
                  <a:pt x="507" y="438"/>
                  <a:pt x="477" y="455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312" y="535"/>
                  <a:pt x="202" y="595"/>
                  <a:pt x="149" y="637"/>
                </a:cubicBezTo>
                <a:cubicBezTo>
                  <a:pt x="50" y="715"/>
                  <a:pt x="0" y="806"/>
                  <a:pt x="0" y="910"/>
                </a:cubicBezTo>
                <a:cubicBezTo>
                  <a:pt x="108" y="910"/>
                  <a:pt x="108" y="910"/>
                  <a:pt x="108" y="910"/>
                </a:cubicBezTo>
                <a:cubicBezTo>
                  <a:pt x="108" y="789"/>
                  <a:pt x="392" y="655"/>
                  <a:pt x="699" y="532"/>
                </a:cubicBezTo>
                <a:cubicBezTo>
                  <a:pt x="753" y="513"/>
                  <a:pt x="842" y="484"/>
                  <a:pt x="923" y="456"/>
                </a:cubicBezTo>
                <a:close/>
              </a:path>
            </a:pathLst>
          </a:custGeom>
          <a:gradFill rotWithShape="1">
            <a:gsLst>
              <a:gs pos="0">
                <a:srgbClr val="00A4D7"/>
              </a:gs>
              <a:gs pos="50000">
                <a:srgbClr val="99DBEF"/>
              </a:gs>
              <a:gs pos="100000">
                <a:srgbClr val="00A4D7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4654" name="Freeform 78"/>
          <p:cNvSpPr>
            <a:spLocks/>
          </p:cNvSpPr>
          <p:nvPr/>
        </p:nvSpPr>
        <p:spPr bwMode="auto">
          <a:xfrm>
            <a:off x="4062148" y="2597150"/>
            <a:ext cx="1781704" cy="1068388"/>
          </a:xfrm>
          <a:custGeom>
            <a:avLst/>
            <a:gdLst>
              <a:gd name="T0" fmla="*/ 2147483647 w 1401"/>
              <a:gd name="T1" fmla="*/ 2147483647 h 910"/>
              <a:gd name="T2" fmla="*/ 2147483647 w 1401"/>
              <a:gd name="T3" fmla="*/ 2147483647 h 910"/>
              <a:gd name="T4" fmla="*/ 2147483647 w 1401"/>
              <a:gd name="T5" fmla="*/ 2147483647 h 910"/>
              <a:gd name="T6" fmla="*/ 2147483647 w 1401"/>
              <a:gd name="T7" fmla="*/ 2147483647 h 910"/>
              <a:gd name="T8" fmla="*/ 2147483647 w 1401"/>
              <a:gd name="T9" fmla="*/ 0 h 910"/>
              <a:gd name="T10" fmla="*/ 0 w 1401"/>
              <a:gd name="T11" fmla="*/ 0 h 910"/>
              <a:gd name="T12" fmla="*/ 2147483647 w 1401"/>
              <a:gd name="T13" fmla="*/ 2147483647 h 910"/>
              <a:gd name="T14" fmla="*/ 2147483647 w 1401"/>
              <a:gd name="T15" fmla="*/ 2147483647 h 910"/>
              <a:gd name="T16" fmla="*/ 2147483647 w 1401"/>
              <a:gd name="T17" fmla="*/ 2147483647 h 910"/>
              <a:gd name="T18" fmla="*/ 2147483647 w 1401"/>
              <a:gd name="T19" fmla="*/ 2147483647 h 910"/>
              <a:gd name="T20" fmla="*/ 2147483647 w 1401"/>
              <a:gd name="T21" fmla="*/ 2147483647 h 910"/>
              <a:gd name="T22" fmla="*/ 2147483647 w 1401"/>
              <a:gd name="T23" fmla="*/ 2147483647 h 910"/>
              <a:gd name="T24" fmla="*/ 2147483647 w 1401"/>
              <a:gd name="T25" fmla="*/ 2147483647 h 9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01" h="910">
                <a:moveTo>
                  <a:pt x="1251" y="638"/>
                </a:moveTo>
                <a:cubicBezTo>
                  <a:pt x="1196" y="596"/>
                  <a:pt x="1087" y="535"/>
                  <a:pt x="923" y="456"/>
                </a:cubicBezTo>
                <a:cubicBezTo>
                  <a:pt x="924" y="456"/>
                  <a:pt x="924" y="456"/>
                  <a:pt x="924" y="456"/>
                </a:cubicBezTo>
                <a:cubicBezTo>
                  <a:pt x="900" y="442"/>
                  <a:pt x="729" y="388"/>
                  <a:pt x="701" y="378"/>
                </a:cubicBezTo>
                <a:cubicBezTo>
                  <a:pt x="394" y="256"/>
                  <a:pt x="110" y="122"/>
                  <a:pt x="11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50" y="194"/>
                  <a:pt x="149" y="272"/>
                </a:cubicBezTo>
                <a:cubicBezTo>
                  <a:pt x="204" y="314"/>
                  <a:pt x="314" y="375"/>
                  <a:pt x="477" y="455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98" y="465"/>
                  <a:pt x="674" y="524"/>
                  <a:pt x="699" y="532"/>
                </a:cubicBezTo>
                <a:cubicBezTo>
                  <a:pt x="1007" y="655"/>
                  <a:pt x="1291" y="789"/>
                  <a:pt x="1291" y="910"/>
                </a:cubicBezTo>
                <a:cubicBezTo>
                  <a:pt x="1401" y="910"/>
                  <a:pt x="1401" y="910"/>
                  <a:pt x="1401" y="910"/>
                </a:cubicBezTo>
                <a:cubicBezTo>
                  <a:pt x="1401" y="807"/>
                  <a:pt x="1351" y="717"/>
                  <a:pt x="1251" y="638"/>
                </a:cubicBezTo>
                <a:close/>
              </a:path>
            </a:pathLst>
          </a:custGeom>
          <a:gradFill rotWithShape="1">
            <a:gsLst>
              <a:gs pos="0">
                <a:srgbClr val="00A4D7"/>
              </a:gs>
              <a:gs pos="50000">
                <a:srgbClr val="99DBEF"/>
              </a:gs>
              <a:gs pos="100000">
                <a:srgbClr val="00A4D7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059" name="Titel 50"/>
          <p:cNvSpPr>
            <a:spLocks noGrp="1"/>
          </p:cNvSpPr>
          <p:nvPr>
            <p:ph type="title" idx="4294967295"/>
          </p:nvPr>
        </p:nvSpPr>
        <p:spPr bwMode="auto">
          <a:xfrm>
            <a:off x="288925" y="1059062"/>
            <a:ext cx="9329870" cy="3077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l" eaLnBrk="1" hangingPunct="1"/>
            <a:r>
              <a:rPr lang="de-DE" sz="2000" dirty="0" smtClean="0">
                <a:latin typeface="Arial Narrow" pitchFamily="34" charset="0"/>
              </a:rPr>
              <a:t>Le </a:t>
            </a:r>
            <a:r>
              <a:rPr lang="de-DE" sz="2000" dirty="0" err="1" smtClean="0">
                <a:latin typeface="Arial Narrow" pitchFamily="34" charset="0"/>
              </a:rPr>
              <a:t>modèle</a:t>
            </a:r>
            <a:r>
              <a:rPr lang="de-DE" sz="2000" dirty="0" smtClean="0">
                <a:latin typeface="Arial Narrow" pitchFamily="34" charset="0"/>
              </a:rPr>
              <a:t> de </a:t>
            </a:r>
            <a:r>
              <a:rPr lang="de-DE" sz="2000" dirty="0" err="1" smtClean="0">
                <a:latin typeface="Arial Narrow" pitchFamily="34" charset="0"/>
              </a:rPr>
              <a:t>conduite</a:t>
            </a:r>
            <a:r>
              <a:rPr lang="de-DE" sz="2000" dirty="0" smtClean="0">
                <a:latin typeface="Arial Narrow" pitchFamily="34" charset="0"/>
              </a:rPr>
              <a:t> de </a:t>
            </a:r>
            <a:r>
              <a:rPr lang="de-DE" sz="2000" dirty="0" err="1" smtClean="0">
                <a:latin typeface="Arial Narrow" pitchFamily="34" charset="0"/>
              </a:rPr>
              <a:t>l‘action</a:t>
            </a:r>
            <a:r>
              <a:rPr lang="de-DE" sz="2000" dirty="0" smtClean="0">
                <a:solidFill>
                  <a:srgbClr val="003366"/>
                </a:solidFill>
                <a:latin typeface="Arial Narrow" pitchFamily="34" charset="0"/>
              </a:rPr>
              <a:t>* </a:t>
            </a:r>
          </a:p>
        </p:txBody>
      </p:sp>
      <p:sp>
        <p:nvSpPr>
          <p:cNvPr id="24656" name="Oval 80"/>
          <p:cNvSpPr>
            <a:spLocks noChangeArrowheads="1"/>
          </p:cNvSpPr>
          <p:nvPr/>
        </p:nvSpPr>
        <p:spPr bwMode="auto">
          <a:xfrm>
            <a:off x="5613400" y="2503489"/>
            <a:ext cx="242491" cy="223837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000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7313712" y="587727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* </a:t>
            </a:r>
            <a:r>
              <a:rPr lang="de-DE" sz="1200" dirty="0" smtClean="0"/>
              <a:t>Pawlik Consultants, Prof. Dr. Julius Kuhl</a:t>
            </a:r>
            <a:endParaRPr lang="de-DE" sz="1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C 0.00017 -0.00949 2.77778E-6 -0.02292 -0.00556 -0.03241 C -0.01111 -0.0419 -0.0224 -0.05139 -0.03334 -0.05741 C -0.04427 -0.06343 -0.05938 -0.06713 -0.07084 -0.06852 C -0.08229 -0.06991 -0.09115 -0.06852 -0.10209 -0.06574 C -0.11302 -0.06296 -0.12761 -0.05903 -0.13681 -0.05185 C -0.14601 -0.04468 -0.15365 -0.0338 -0.15695 -0.02222 C -0.16025 -0.01065 -0.16164 0.00602 -0.15695 0.01759 C -0.15226 0.02917 -0.1408 0.03796 -0.12848 0.04722 C -0.11615 0.05648 -0.09948 0.06412 -0.08334 0.07315 C -0.06719 0.08218 -0.04445 0.09236 -0.03125 0.10185 C -0.01806 0.11134 -0.00973 0.11921 -0.00417 0.12963 C 0.00139 0.14005 0.00347 0.15301 0.00208 0.16389 C 0.00069 0.17477 -0.00348 0.18634 -0.0125 0.19537 C -0.02153 0.2044 -0.03872 0.21435 -0.05209 0.21852 C -0.06545 0.22268 -0.07865 0.22245 -0.09236 0.22037 C -0.10608 0.21829 -0.12327 0.21412 -0.13473 0.20556 C -0.14618 0.19699 -0.15764 0.18171 -0.16111 0.16944 C -0.16459 0.15718 -0.16459 0.14444 -0.15556 0.13148 C -0.14653 0.11852 -0.12518 0.10347 -0.10695 0.09167 C -0.08872 0.07986 -0.06268 0.07153 -0.04584 0.06018 C -0.029 0.04884 -0.01389 0.0338 -0.00625 0.02407 C 0.00139 0.01435 -0.00018 0.00949 2.77778E-6 3.7037E-7 Z " pathEditMode="relative" ptsTypes="aaaaaaaaaaaaaaaaaaaaaaa">
                                      <p:cBhvr>
                                        <p:cTn id="47" dur="3000" fill="hold"/>
                                        <p:tgtEl>
                                          <p:spTgt spid="24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1" grpId="0" animBg="1"/>
      <p:bldP spid="24652" grpId="0" animBg="1"/>
      <p:bldP spid="24653" grpId="0" animBg="1"/>
      <p:bldP spid="24654" grpId="0" animBg="1"/>
      <p:bldP spid="24656" grpId="0" animBg="1"/>
      <p:bldP spid="24656" grpId="1" animBg="1"/>
      <p:bldP spid="2465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08584" y="198884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smtClean="0">
                <a:latin typeface="NDRSans" pitchFamily="2" charset="0"/>
              </a:rPr>
              <a:t>La </a:t>
            </a:r>
            <a:r>
              <a:rPr lang="de-DE" sz="6000" b="1" dirty="0" err="1" smtClean="0">
                <a:latin typeface="NDRSans" pitchFamily="2" charset="0"/>
              </a:rPr>
              <a:t>rédaction</a:t>
            </a:r>
            <a:r>
              <a:rPr lang="de-DE" sz="6000" b="1" dirty="0" smtClean="0">
                <a:latin typeface="NDRSans" pitchFamily="2" charset="0"/>
              </a:rPr>
              <a:t> </a:t>
            </a:r>
            <a:r>
              <a:rPr lang="de-DE" sz="6000" b="1" dirty="0" err="1" smtClean="0">
                <a:latin typeface="NDRSans" pitchFamily="2" charset="0"/>
              </a:rPr>
              <a:t>connaît</a:t>
            </a:r>
            <a:r>
              <a:rPr lang="de-DE" sz="6000" b="1" dirty="0" smtClean="0">
                <a:latin typeface="NDRSans" pitchFamily="2" charset="0"/>
              </a:rPr>
              <a:t/>
            </a:r>
            <a:br>
              <a:rPr lang="de-DE" sz="6000" b="1" dirty="0" smtClean="0">
                <a:latin typeface="NDRSans" pitchFamily="2" charset="0"/>
              </a:rPr>
            </a:br>
            <a:r>
              <a:rPr lang="de-DE" sz="6000" b="1" dirty="0" smtClean="0">
                <a:latin typeface="NDRSans" pitchFamily="2" charset="0"/>
              </a:rPr>
              <a:t>la </a:t>
            </a:r>
            <a:r>
              <a:rPr lang="de-DE" sz="6000" b="1" dirty="0" err="1" smtClean="0">
                <a:latin typeface="NDRSans" pitchFamily="2" charset="0"/>
              </a:rPr>
              <a:t>solution</a:t>
            </a:r>
            <a:endParaRPr lang="de-DE" sz="6000" b="1" dirty="0">
              <a:latin typeface="NDRSans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oesken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88504" y="1988840"/>
            <a:ext cx="5661117" cy="42458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465168" y="4869160"/>
            <a:ext cx="3255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+mn-lt"/>
              </a:rPr>
              <a:t>Joachim </a:t>
            </a:r>
            <a:r>
              <a:rPr lang="de-DE" sz="1400" b="1" dirty="0" err="1" smtClean="0">
                <a:latin typeface="+mn-lt"/>
              </a:rPr>
              <a:t>Böskens</a:t>
            </a:r>
            <a:endParaRPr lang="de-DE" sz="1400" b="1" dirty="0" smtClean="0">
              <a:latin typeface="+mn-lt"/>
            </a:endParaRPr>
          </a:p>
          <a:p>
            <a:endParaRPr lang="de-DE" sz="1400" b="1" dirty="0" smtClean="0">
              <a:latin typeface="+mn-lt"/>
            </a:endParaRPr>
          </a:p>
          <a:p>
            <a:r>
              <a:rPr lang="de-DE" sz="1400" dirty="0" err="1" smtClean="0">
                <a:latin typeface="+mn-lt"/>
              </a:rPr>
              <a:t>Rédacteur</a:t>
            </a:r>
            <a:r>
              <a:rPr lang="de-DE" sz="1400" dirty="0" smtClean="0">
                <a:latin typeface="+mn-lt"/>
              </a:rPr>
              <a:t> en </a:t>
            </a:r>
            <a:r>
              <a:rPr lang="de-DE" sz="1400" dirty="0" err="1" smtClean="0">
                <a:latin typeface="+mn-lt"/>
              </a:rPr>
              <a:t>chef</a:t>
            </a:r>
            <a:r>
              <a:rPr lang="de-DE" sz="1400" dirty="0" smtClean="0">
                <a:latin typeface="+mn-lt"/>
              </a:rPr>
              <a:t>	</a:t>
            </a:r>
          </a:p>
          <a:p>
            <a:r>
              <a:rPr lang="de-DE" sz="1400" dirty="0" err="1" smtClean="0">
                <a:latin typeface="+mn-lt"/>
              </a:rPr>
              <a:t>Directeur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adjoint</a:t>
            </a:r>
            <a:r>
              <a:rPr lang="de-DE" sz="1400" dirty="0" smtClean="0">
                <a:latin typeface="+mn-lt"/>
              </a:rPr>
              <a:t> NDR</a:t>
            </a:r>
            <a:br>
              <a:rPr lang="de-DE" sz="1400" dirty="0" smtClean="0">
                <a:latin typeface="+mn-lt"/>
              </a:rPr>
            </a:br>
            <a:r>
              <a:rPr lang="de-DE" sz="1400" dirty="0" smtClean="0">
                <a:latin typeface="+mn-lt"/>
              </a:rPr>
              <a:t>Mecklenburg-Vorpommern</a:t>
            </a:r>
          </a:p>
        </p:txBody>
      </p:sp>
      <p:pic>
        <p:nvPicPr>
          <p:cNvPr id="8" name="Grafik 7" descr="Nordmagaz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504" y="908720"/>
            <a:ext cx="7239000" cy="990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3" descr="tietjenundhirschhausen100_v-sendungsbann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6496" y="908720"/>
            <a:ext cx="7239000" cy="990600"/>
          </a:xfrm>
        </p:spPr>
      </p:pic>
      <p:sp>
        <p:nvSpPr>
          <p:cNvPr id="7" name="Textfeld 6"/>
          <p:cNvSpPr txBox="1"/>
          <p:nvPr/>
        </p:nvSpPr>
        <p:spPr>
          <a:xfrm>
            <a:off x="6105128" y="4868019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+mn-lt"/>
              </a:rPr>
              <a:t>Philipp </a:t>
            </a:r>
            <a:r>
              <a:rPr lang="de-DE" sz="1400" b="1" dirty="0" err="1" smtClean="0">
                <a:latin typeface="+mn-lt"/>
              </a:rPr>
              <a:t>Vongehr</a:t>
            </a:r>
            <a:endParaRPr lang="de-DE" sz="1400" b="1" dirty="0" smtClean="0">
              <a:latin typeface="+mn-lt"/>
            </a:endParaRPr>
          </a:p>
          <a:p>
            <a:endParaRPr lang="de-DE" sz="1400" b="1" dirty="0" smtClean="0">
              <a:latin typeface="+mn-lt"/>
            </a:endParaRPr>
          </a:p>
          <a:p>
            <a:r>
              <a:rPr lang="de-DE" sz="1400" dirty="0" smtClean="0">
                <a:latin typeface="+mn-lt"/>
              </a:rPr>
              <a:t>Chef de </a:t>
            </a:r>
            <a:r>
              <a:rPr lang="de-DE" sz="1400" dirty="0" err="1" smtClean="0">
                <a:latin typeface="+mn-lt"/>
              </a:rPr>
              <a:t>division</a:t>
            </a:r>
            <a:r>
              <a:rPr lang="de-DE" sz="1400" dirty="0" smtClean="0">
                <a:latin typeface="+mn-lt"/>
              </a:rPr>
              <a:t> </a:t>
            </a:r>
          </a:p>
          <a:p>
            <a:r>
              <a:rPr lang="de-DE" sz="1400" dirty="0" smtClean="0">
                <a:latin typeface="+mn-lt"/>
              </a:rPr>
              <a:t>Fiction et </a:t>
            </a:r>
            <a:r>
              <a:rPr lang="de-DE" sz="1400" dirty="0" err="1" smtClean="0">
                <a:latin typeface="+mn-lt"/>
              </a:rPr>
              <a:t>animation</a:t>
            </a:r>
            <a:endParaRPr lang="de-DE" sz="1400" dirty="0">
              <a:latin typeface="+mn-lt"/>
            </a:endParaRPr>
          </a:p>
        </p:txBody>
      </p:sp>
      <p:pic>
        <p:nvPicPr>
          <p:cNvPr id="10" name="Vongehr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9929" y="2128664"/>
            <a:ext cx="5472608" cy="410445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Perspective</a:t>
            </a:r>
            <a:r>
              <a:rPr lang="de-DE" dirty="0" smtClean="0"/>
              <a:t>: </a:t>
            </a:r>
            <a:r>
              <a:rPr lang="de-DE" dirty="0" err="1" smtClean="0"/>
              <a:t>management</a:t>
            </a:r>
            <a:r>
              <a:rPr lang="de-DE" dirty="0" smtClean="0"/>
              <a:t> de la </a:t>
            </a:r>
            <a:r>
              <a:rPr lang="de-DE" dirty="0" err="1" smtClean="0"/>
              <a:t>qualité</a:t>
            </a:r>
            <a:r>
              <a:rPr lang="de-DE" dirty="0" smtClean="0"/>
              <a:t> </a:t>
            </a:r>
            <a:r>
              <a:rPr lang="de-DE" dirty="0" err="1" smtClean="0"/>
              <a:t>pour</a:t>
            </a:r>
            <a:r>
              <a:rPr lang="de-DE" dirty="0" smtClean="0"/>
              <a:t> „Das Erste“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2520" y="2060848"/>
            <a:ext cx="8602663" cy="3960440"/>
          </a:xfrm>
        </p:spPr>
        <p:txBody>
          <a:bodyPr/>
          <a:lstStyle/>
          <a:p>
            <a:pPr>
              <a:lnSpc>
                <a:spcPts val="2600"/>
              </a:lnSpc>
              <a:buNone/>
            </a:pPr>
            <a:r>
              <a:rPr lang="de-DE" sz="2400" b="1" dirty="0" smtClean="0"/>
              <a:t>2013</a:t>
            </a:r>
          </a:p>
          <a:p>
            <a:pPr>
              <a:lnSpc>
                <a:spcPts val="2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„</a:t>
            </a:r>
            <a:r>
              <a:rPr lang="de-DE" sz="2400" dirty="0" err="1" smtClean="0"/>
              <a:t>Miroir</a:t>
            </a:r>
            <a:r>
              <a:rPr lang="de-DE" sz="2400" dirty="0" smtClean="0"/>
              <a:t> du </a:t>
            </a:r>
            <a:r>
              <a:rPr lang="de-DE" sz="2400" dirty="0" err="1" smtClean="0"/>
              <a:t>monde</a:t>
            </a:r>
            <a:r>
              <a:rPr lang="de-DE" sz="2400" dirty="0" smtClean="0"/>
              <a:t>“ (</a:t>
            </a:r>
            <a:r>
              <a:rPr lang="de-DE" sz="2400" dirty="0" err="1" smtClean="0"/>
              <a:t>avril</a:t>
            </a:r>
            <a:r>
              <a:rPr lang="de-DE" sz="2400" dirty="0" smtClean="0"/>
              <a:t>)</a:t>
            </a:r>
          </a:p>
          <a:p>
            <a:pPr>
              <a:lnSpc>
                <a:spcPts val="2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„Lindenstraße“ (</a:t>
            </a:r>
            <a:r>
              <a:rPr lang="de-DE" sz="2400" dirty="0" err="1" smtClean="0"/>
              <a:t>novembre</a:t>
            </a:r>
            <a:r>
              <a:rPr lang="de-DE" sz="2400" dirty="0" smtClean="0"/>
              <a:t>)</a:t>
            </a:r>
          </a:p>
          <a:p>
            <a:pPr>
              <a:lnSpc>
                <a:spcPts val="2600"/>
              </a:lnSpc>
              <a:buNone/>
            </a:pPr>
            <a:endParaRPr lang="de-DE" sz="2400" b="1" dirty="0" smtClean="0"/>
          </a:p>
          <a:p>
            <a:pPr>
              <a:lnSpc>
                <a:spcPts val="2600"/>
              </a:lnSpc>
              <a:buNone/>
            </a:pPr>
            <a:r>
              <a:rPr lang="de-DE" sz="2400" b="1" dirty="0" smtClean="0"/>
              <a:t>2014</a:t>
            </a:r>
          </a:p>
          <a:p>
            <a:pPr>
              <a:lnSpc>
                <a:spcPts val="2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Sports </a:t>
            </a:r>
            <a:r>
              <a:rPr lang="de-DE" sz="2400" dirty="0" err="1" smtClean="0"/>
              <a:t>d‘hiver</a:t>
            </a:r>
            <a:r>
              <a:rPr lang="de-DE" sz="2400" dirty="0" smtClean="0"/>
              <a:t> en </a:t>
            </a:r>
            <a:r>
              <a:rPr lang="de-DE" sz="2400" dirty="0" err="1" smtClean="0"/>
              <a:t>direct</a:t>
            </a:r>
            <a:r>
              <a:rPr lang="de-DE" sz="2400" dirty="0" smtClean="0"/>
              <a:t> </a:t>
            </a:r>
          </a:p>
          <a:p>
            <a:pPr>
              <a:lnSpc>
                <a:spcPts val="2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„W wie Wissen“ (</a:t>
            </a:r>
            <a:r>
              <a:rPr lang="de-DE" sz="2400" dirty="0" err="1" smtClean="0"/>
              <a:t>littéralement</a:t>
            </a:r>
            <a:r>
              <a:rPr lang="de-DE" sz="2400" dirty="0" smtClean="0"/>
              <a:t>:  „S </a:t>
            </a:r>
            <a:r>
              <a:rPr lang="de-DE" sz="2400" dirty="0" err="1" smtClean="0"/>
              <a:t>comme</a:t>
            </a:r>
            <a:r>
              <a:rPr lang="de-DE" sz="2400" dirty="0" smtClean="0"/>
              <a:t> </a:t>
            </a:r>
            <a:r>
              <a:rPr lang="de-DE" sz="2400" dirty="0" err="1" smtClean="0"/>
              <a:t>savoir</a:t>
            </a:r>
            <a:r>
              <a:rPr lang="de-DE" sz="2400" dirty="0" smtClean="0"/>
              <a:t>“)</a:t>
            </a:r>
          </a:p>
          <a:p>
            <a:pPr>
              <a:lnSpc>
                <a:spcPts val="2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„En </a:t>
            </a:r>
            <a:r>
              <a:rPr lang="de-DE" sz="2400" dirty="0" err="1" smtClean="0"/>
              <a:t>toute</a:t>
            </a:r>
            <a:r>
              <a:rPr lang="de-DE" sz="2400" dirty="0" smtClean="0"/>
              <a:t> </a:t>
            </a:r>
            <a:r>
              <a:rPr lang="de-DE" sz="2400" dirty="0" err="1" smtClean="0"/>
              <a:t>amitié</a:t>
            </a:r>
            <a:r>
              <a:rPr lang="de-DE" sz="2400" dirty="0" smtClean="0"/>
              <a:t>“</a:t>
            </a:r>
          </a:p>
          <a:p>
            <a:pPr>
              <a:lnSpc>
                <a:spcPts val="2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„Magazine de midi“</a:t>
            </a:r>
          </a:p>
          <a:p>
            <a:pPr>
              <a:lnSpc>
                <a:spcPts val="26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err="1" smtClean="0"/>
              <a:t>Nouvelle</a:t>
            </a:r>
            <a:r>
              <a:rPr lang="de-DE" sz="2400" dirty="0" smtClean="0"/>
              <a:t> </a:t>
            </a:r>
            <a:r>
              <a:rPr lang="de-DE" sz="2400" dirty="0" err="1" smtClean="0"/>
              <a:t>émission</a:t>
            </a:r>
            <a:r>
              <a:rPr lang="de-DE" sz="2400" dirty="0" smtClean="0"/>
              <a:t> de conseils le </a:t>
            </a:r>
            <a:r>
              <a:rPr lang="de-DE" sz="2400" dirty="0" err="1" smtClean="0"/>
              <a:t>lundi</a:t>
            </a:r>
            <a:r>
              <a:rPr lang="de-DE" sz="2400" dirty="0" smtClean="0"/>
              <a:t> à 20h15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Grafik 4" descr="Logo_Das Er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7056" y="1916832"/>
            <a:ext cx="4107336" cy="165618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1066800" y="2667000"/>
            <a:ext cx="8183563" cy="1143000"/>
          </a:xfrm>
        </p:spPr>
        <p:txBody>
          <a:bodyPr/>
          <a:lstStyle/>
          <a:p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sz="4400" dirty="0" smtClean="0"/>
              <a:t>Merci de </a:t>
            </a:r>
            <a:r>
              <a:rPr lang="de-DE" sz="4400" dirty="0" err="1" smtClean="0"/>
              <a:t>votre</a:t>
            </a:r>
            <a:r>
              <a:rPr lang="de-DE" sz="4400" dirty="0" smtClean="0"/>
              <a:t> </a:t>
            </a:r>
            <a:r>
              <a:rPr lang="de-DE" sz="4400" dirty="0" err="1" smtClean="0"/>
              <a:t>attention</a:t>
            </a:r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sz="4400" b="0" dirty="0" smtClean="0"/>
              <a:t/>
            </a:r>
            <a:br>
              <a:rPr lang="de-DE" sz="4400" b="0" dirty="0" smtClean="0"/>
            </a:br>
            <a:endParaRPr lang="de-DE" sz="4400" b="0" dirty="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42672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09600" y="42672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731250" y="48768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de-DE" sz="1400">
              <a:solidFill>
                <a:schemeClr val="bg2"/>
              </a:solidFill>
              <a:latin typeface="NDRSans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SZ_Bil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72" y="4077073"/>
            <a:ext cx="3384376" cy="226753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953000" y="1412776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NDRSans" pitchFamily="2" charset="0"/>
              </a:rPr>
              <a:t>„Les </a:t>
            </a:r>
            <a:r>
              <a:rPr lang="de-DE" sz="2000" dirty="0" err="1" smtClean="0">
                <a:latin typeface="NDRSans" pitchFamily="2" charset="0"/>
              </a:rPr>
              <a:t>consommateurs</a:t>
            </a:r>
            <a:r>
              <a:rPr lang="de-DE" sz="2000" dirty="0" smtClean="0">
                <a:latin typeface="NDRSans" pitchFamily="2" charset="0"/>
              </a:rPr>
              <a:t> </a:t>
            </a:r>
            <a:r>
              <a:rPr lang="de-DE" sz="2000" dirty="0" err="1" smtClean="0">
                <a:latin typeface="NDRSans" pitchFamily="2" charset="0"/>
              </a:rPr>
              <a:t>paient</a:t>
            </a:r>
            <a:r>
              <a:rPr lang="de-DE" sz="2000" dirty="0" smtClean="0">
                <a:latin typeface="NDRSans" pitchFamily="2" charset="0"/>
              </a:rPr>
              <a:t> </a:t>
            </a:r>
            <a:r>
              <a:rPr lang="de-DE" sz="2000" dirty="0" err="1" smtClean="0">
                <a:latin typeface="NDRSans" pitchFamily="2" charset="0"/>
              </a:rPr>
              <a:t>une</a:t>
            </a:r>
            <a:r>
              <a:rPr lang="de-DE" sz="2000" dirty="0" smtClean="0">
                <a:latin typeface="NDRSans" pitchFamily="2" charset="0"/>
              </a:rPr>
              <a:t> </a:t>
            </a:r>
            <a:r>
              <a:rPr lang="de-DE" sz="2000" dirty="0" err="1" smtClean="0">
                <a:latin typeface="NDRSans" pitchFamily="2" charset="0"/>
              </a:rPr>
              <a:t>redevance</a:t>
            </a:r>
            <a:r>
              <a:rPr lang="de-DE" sz="2000" dirty="0" smtClean="0">
                <a:latin typeface="NDRSans" pitchFamily="2" charset="0"/>
              </a:rPr>
              <a:t> et </a:t>
            </a:r>
            <a:r>
              <a:rPr lang="de-DE" sz="2000" dirty="0" err="1" smtClean="0">
                <a:latin typeface="NDRSans" pitchFamily="2" charset="0"/>
              </a:rPr>
              <a:t>attendent</a:t>
            </a:r>
            <a:r>
              <a:rPr lang="de-DE" sz="2000" dirty="0" smtClean="0">
                <a:latin typeface="NDRSans" pitchFamily="2" charset="0"/>
              </a:rPr>
              <a:t> </a:t>
            </a:r>
            <a:r>
              <a:rPr lang="de-DE" sz="2000" dirty="0" err="1" smtClean="0">
                <a:latin typeface="NDRSans" pitchFamily="2" charset="0"/>
              </a:rPr>
              <a:t>quelque</a:t>
            </a:r>
            <a:r>
              <a:rPr lang="de-DE" sz="2000" dirty="0" smtClean="0">
                <a:latin typeface="NDRSans" pitchFamily="2" charset="0"/>
              </a:rPr>
              <a:t> </a:t>
            </a:r>
            <a:r>
              <a:rPr lang="de-DE" sz="2000" dirty="0" err="1" smtClean="0">
                <a:latin typeface="NDRSans" pitchFamily="2" charset="0"/>
              </a:rPr>
              <a:t>chose</a:t>
            </a:r>
            <a:r>
              <a:rPr lang="de-DE" sz="2000" dirty="0" smtClean="0">
                <a:latin typeface="NDRSans" pitchFamily="2" charset="0"/>
              </a:rPr>
              <a:t> de </a:t>
            </a:r>
            <a:r>
              <a:rPr lang="de-DE" sz="2000" dirty="0" err="1" smtClean="0">
                <a:latin typeface="NDRSans" pitchFamily="2" charset="0"/>
              </a:rPr>
              <a:t>nous</a:t>
            </a:r>
            <a:r>
              <a:rPr lang="de-DE" sz="2000" dirty="0" smtClean="0">
                <a:latin typeface="NDRSans" pitchFamily="2" charset="0"/>
              </a:rPr>
              <a:t>: la </a:t>
            </a:r>
            <a:r>
              <a:rPr lang="de-DE" sz="2000" dirty="0" err="1" smtClean="0">
                <a:latin typeface="NDRSans" pitchFamily="2" charset="0"/>
              </a:rPr>
              <a:t>qualité</a:t>
            </a:r>
            <a:r>
              <a:rPr lang="de-DE" sz="2000" dirty="0" smtClean="0">
                <a:latin typeface="NDRSans" pitchFamily="2" charset="0"/>
              </a:rPr>
              <a:t>. La </a:t>
            </a:r>
            <a:r>
              <a:rPr lang="de-DE" sz="2000" dirty="0" err="1" smtClean="0">
                <a:latin typeface="NDRSans" pitchFamily="2" charset="0"/>
              </a:rPr>
              <a:t>difficulté</a:t>
            </a:r>
            <a:r>
              <a:rPr lang="de-DE" sz="2000" dirty="0" smtClean="0">
                <a:latin typeface="NDRSans" pitchFamily="2" charset="0"/>
              </a:rPr>
              <a:t> </a:t>
            </a:r>
            <a:r>
              <a:rPr lang="de-DE" sz="2000" dirty="0" err="1" smtClean="0">
                <a:latin typeface="NDRSans" pitchFamily="2" charset="0"/>
              </a:rPr>
              <a:t>principale</a:t>
            </a:r>
            <a:r>
              <a:rPr lang="de-DE" sz="2000" dirty="0" smtClean="0">
                <a:latin typeface="NDRSans" pitchFamily="2" charset="0"/>
              </a:rPr>
              <a:t> de </a:t>
            </a:r>
            <a:r>
              <a:rPr lang="de-DE" sz="2000" dirty="0" err="1" smtClean="0">
                <a:latin typeface="NDRSans" pitchFamily="2" charset="0"/>
              </a:rPr>
              <a:t>notre</a:t>
            </a:r>
            <a:r>
              <a:rPr lang="de-DE" sz="2000" dirty="0" smtClean="0">
                <a:latin typeface="NDRSans" pitchFamily="2" charset="0"/>
              </a:rPr>
              <a:t> </a:t>
            </a:r>
            <a:r>
              <a:rPr lang="de-DE" sz="2000" dirty="0" err="1" smtClean="0">
                <a:latin typeface="NDRSans" pitchFamily="2" charset="0"/>
              </a:rPr>
              <a:t>profession</a:t>
            </a:r>
            <a:r>
              <a:rPr lang="de-DE" sz="2000" dirty="0" smtClean="0">
                <a:latin typeface="NDRSans" pitchFamily="2" charset="0"/>
              </a:rPr>
              <a:t> </a:t>
            </a:r>
            <a:r>
              <a:rPr lang="de-DE" sz="2000" dirty="0" err="1" smtClean="0">
                <a:latin typeface="NDRSans" pitchFamily="2" charset="0"/>
              </a:rPr>
              <a:t>réside</a:t>
            </a:r>
            <a:r>
              <a:rPr lang="de-DE" sz="2000" dirty="0" smtClean="0">
                <a:latin typeface="NDRSans" pitchFamily="2" charset="0"/>
              </a:rPr>
              <a:t> </a:t>
            </a:r>
            <a:r>
              <a:rPr lang="de-DE" sz="2000" dirty="0" err="1" smtClean="0">
                <a:latin typeface="NDRSans" pitchFamily="2" charset="0"/>
              </a:rPr>
              <a:t>dans</a:t>
            </a:r>
            <a:r>
              <a:rPr lang="de-DE" sz="2000" dirty="0" smtClean="0">
                <a:latin typeface="NDRSans" pitchFamily="2" charset="0"/>
              </a:rPr>
              <a:t> la </a:t>
            </a:r>
            <a:r>
              <a:rPr lang="de-DE" sz="2000" dirty="0" err="1" smtClean="0">
                <a:latin typeface="NDRSans" pitchFamily="2" charset="0"/>
              </a:rPr>
              <a:t>définition</a:t>
            </a:r>
            <a:r>
              <a:rPr lang="de-DE" sz="2000" dirty="0" smtClean="0">
                <a:latin typeface="NDRSans" pitchFamily="2" charset="0"/>
              </a:rPr>
              <a:t> de la </a:t>
            </a:r>
            <a:r>
              <a:rPr lang="de-DE" sz="2000" dirty="0" err="1" smtClean="0">
                <a:latin typeface="NDRSans" pitchFamily="2" charset="0"/>
              </a:rPr>
              <a:t>qualité</a:t>
            </a:r>
            <a:r>
              <a:rPr lang="de-DE" sz="2000" dirty="0" smtClean="0">
                <a:latin typeface="NDRSans" pitchFamily="2" charset="0"/>
              </a:rPr>
              <a:t>. </a:t>
            </a:r>
            <a:r>
              <a:rPr lang="de-DE" sz="2000" dirty="0" err="1" smtClean="0">
                <a:latin typeface="NDRSans" pitchFamily="2" charset="0"/>
              </a:rPr>
              <a:t>Chacun</a:t>
            </a:r>
            <a:r>
              <a:rPr lang="de-DE" sz="2000" dirty="0" smtClean="0">
                <a:latin typeface="NDRSans" pitchFamily="2" charset="0"/>
              </a:rPr>
              <a:t> la </a:t>
            </a:r>
            <a:r>
              <a:rPr lang="de-DE" sz="2000" dirty="0" err="1" smtClean="0">
                <a:latin typeface="NDRSans" pitchFamily="2" charset="0"/>
              </a:rPr>
              <a:t>comprend</a:t>
            </a:r>
            <a:r>
              <a:rPr lang="de-DE" sz="2000" dirty="0" smtClean="0">
                <a:latin typeface="NDRSans" pitchFamily="2" charset="0"/>
              </a:rPr>
              <a:t> </a:t>
            </a:r>
            <a:r>
              <a:rPr lang="de-DE" sz="2000" dirty="0" err="1" smtClean="0">
                <a:latin typeface="NDRSans" pitchFamily="2" charset="0"/>
              </a:rPr>
              <a:t>différemment</a:t>
            </a:r>
            <a:r>
              <a:rPr lang="de-DE" sz="2000" dirty="0" smtClean="0">
                <a:latin typeface="NDRSans" pitchFamily="2" charset="0"/>
              </a:rPr>
              <a:t>. “</a:t>
            </a:r>
            <a:endParaRPr lang="de-DE" sz="2000" dirty="0">
              <a:latin typeface="NDRSans" pitchFamily="2" charset="0"/>
            </a:endParaRPr>
          </a:p>
        </p:txBody>
      </p:sp>
      <p:sp>
        <p:nvSpPr>
          <p:cNvPr id="57346" name="AutoShape 2" descr="data:image/jpeg;base64,/9j/4AAQSkZJRgABAQAAAQABAAD/2wCEAAkGBhIQEA8PDw8PFRQQDw8UDxQPEA8PDw8QFRAVFBQQFRQXHCYeFxojGRUUHy8gJCcpLCwsFR4xNTAqNSYrLCkBCQoKDgwOGg8PGCwcHBwpLCkpLCwpKSkpKSkpKSkpKSkpKSksKSksKSksKSkpKSwpKSksLCkpLCwpLCwpLCksKf/AABEIAKgBKwMBIgACEQEDEQH/xAAcAAABBQEBAQAAAAAAAAAAAAACAAEDBgcFBAj/xABDEAABBAADBQUFBAcGBwEAAAABAAIDEQQSIQUxQVFxBhMiYYEHMpGhsSNCUsEUM2Jy0eHwU2NzgrPxNEN0kqOy0iT/xAAYAQEBAQEBAAAAAAAAAAAAAAAAAgEDBP/EAB4RAQEAAgMBAQEBAAAAAAAAAAABAhEDITFBURJh/9oADAMBAAIRAxEAPwDXEkVJ6UqAkjypqWAU9JUlSBqSpPSVIBpItRJUgjypUjpKkAUmIUhCiddGt/C+aEM54G/081C7EGraOt1/RUWIhO8kuNUOA13nyH5JRu8ObU2K92iGgakjhrZroFja8s2Ll33u4Bv8VwsftfEMP68USbDd4FeTdPmrR3Bd4j5gADxGuPn8lxNrbODyGUNdSCY7cfP+SUjlxdosS1zQJGvHMjQ8+RCsOD7SscckoMbuN+58VW4+zxNlhBriHX1GZR43BOH0Ivw8x9Fm1NArSx6Jiqh2V2m9jxA93hcaAdejvI8OiuJC0CQhpHSekYGkNKRMgBCQjITII0iETgmKAaQkI6QkIIyFG4KYhRuCCIhRuUpQFBEQgUpQEILOlSKklSQ0mpGmpAOVMQjpKkEdJUjITELAKSKkyBkk9JIBIQ93ZryN+SMp44+PCgg4+O2qyJ4bppeu66AAA5nX5IMBi2kEPeN160B4iKA6Li7ZhdLiGEDwl+/9kcaXQxWAzU0aDQu3fBc7m6zHaHa+0p5pDDg7axtB8h+87iG8KHP6IW9k3yEullOoqm6acb52u3hYg0ABe1r63KPfV9Y9SKk/sTr+uflG4WpH7DAaWCwK4by7mVaZHdF4sQFlmlTLamMw7qdpT4XWKO9oPD0o+ivkL87Wv/E1p+ItVl0IExPNpaeWul/MKyYBhEUYO8N1XXC7jjn1UtJiEdJFqtGwJkRCZGhKEoyhKwAhIRlMgGkIKIpiEAEIHBSEISEERCjcpiFG5BEQgKkIQ0gstJUipJUkKSKkqQCknTIEmpPSSBqSTpkDUkiTUgAjelI7LHdfcP0RJSjNG5v9brWDiYh0YDXmt4A40AaFI6DvFd/Kuqr+0+8flY2/BMGurgA0H52h2tth7WNhj0sW93IWdB1pcbXbGLG2ShenovZHM2llmL2qYmktxBeQaLWukNGt2Zra894XowfbOag0AC7oy5q03nNXAa8eKmbi7JWlOmbZ8l4sbi2CszmtHEk0uNtnHTR4UYiIFzrbm8BDS0+EnXWgSDu4Kq4zC4+Vj5y22xHxA6OdrrVCwOh4re6dYrHNtGOSQNjeHEuyOAPAijXpr6K6RHwt6D6LMezMTpJcr4GxSMZbaLmjWnBx0JcRuo8+C0HYuLllibJPFFGX0WNildN4C0EFxLG06ydBY3aq+Oajnyd17qTIkqXRyRkJqR0hKAUxTkJIqAKFGQhpYAKZEhQMgIRlCQgjcFG5TFRuCCFyBSOQUgs9JIqTUqSakyNMUApIqSpAFJUipJACSKkyBkk6SBlS+3faiTCubDGCO8ZZkB1adeB0I59VdFVe22zw7uZC29S3oS11fHQKM/HTjkuWq8exXnEYeOXMQ/Pklp2hkaKvTmCD0IXG7Q7Cfmd4nNZJ7xdI4ho0Glk8uAG9S9iyY4cYwO/V4kEN00aGBtfCvgOS7J2sH2wtDrGti7H4VxyunXHF49j7GidAzDPja4MN2M9l1UXaHj1Xp25s9ghbGGsbmfZyii48a9N/kuvgYQGgBpb5WK+a5/aBjA6Br3lveSUTd+ANLiPUgJ8bqberZmF7zCNhfqHRVztpCgfuDXuylvhcXHwu0Au+mvNebs52mww+wEoPd2wEkUQN2vBe6PbcDppAxxOUtEjm3laTus7t+nql8b9c2XAEEuhIzU6nDdTmkON8T5K0bJjywRN5NFdOC5m0pAxpI3n811dmm4IT/ds/9Qq4/dI5fNvQknTLs85IaRIUAkIUZCBAxCGkaEooBQuRkISsAFMipCUAkKNykKBwQQuQKR4QZUFnSRJKkgTokxCAU6SSBiknTUgYhMQiSKAaTJ0kDUvNtDBiaJ8Z4jwniHDVpHrS9SZCXTNjEcNigzK2pYi2RzBla+Zri+3DXWrCd4OcgGqGnI6q6bS7NYfEPZJLH42ODmua57DYqi7KRm3DfyVJxQDZi129jiD50dCvNyY6evjzldzY+KedHcPp/X0Q47ZrMaAZM1B+aMtcWkUKBscK+qHCjPFIGVmLHV1IXOE2LLgIxAwMFEPe43501p+oURR4fZxC23NfJvB94kEXqD1Cso2XGxjmNjaGubTg0AWKrguQYJ2+ObHFn7ojjZ87+dlAcDh3ePv5HuB1cJpBflbSB9VadHxD/C5hdm7vc6/eadx68+isuxhWHhH923+Kpc+MYz7Jrf3SLJ5mzvKu+zBUMI5RM9DlC3i92nl8j0pinSK7vOZMU5SKMCUJCJM5ABQlEmRQEKMoCgFMU5TFYBKByMoSghcgUjkCCz0lSdJUk1JJ0kDJqTpIBSKcpkCQkpFMgVpWvBtPb+Hwv/ETxsNWGk3IRzDBqfgqbtD2rtDiMPhyR+KV2W/MNH8Vsm2baAq32u7eYbZzD3pL5a8MMRGc+bidGDzPoCqHtH2i42Ww2RsQPCJjQa/edZB8wQqHtthebJJJNuLiSSeJJO9b/I72O9pm09oSFsErcLGBZEFFzRu8UjhmcemVWbFxvfFhn24yvw8ZcTvkIaPGfM7/AFWYbAfllI5hansx5l2fhcS26hdLDKPw93O5oca4Zcvy5lRnOnTC6qDYO1ngvj14DXgbI39FYcGC8UTR48tDzHFUrtCcrxJH4S67r5HRNgO1rmCpAT5t4c157hvt6JnrqtIiwlENJe/MdzRoBxcTwC97sNE06RR3+6CVzNjTSnDd7IdZWtdGyMFzwwgZbPPW10GROAAGlAWXavceazxlu3qgLQfcroKpebbD5e5l7h+WVrS6J1BwzN1Ac37zTuI5HgdUT5S3Q/0EV8PUfDULZlpNiudlfadBiYw3FuZBMNHZrbBJ+2x592/wuNg8xqbjFM14DmOa4Hi0hzT6hYL2k2d+jYzEQgU0vzx/uSDMPgSR/lXiwuOmw5zQTSxm7uJ7mX1A3+q9Um3nv4+iimWQ7E9rGJhIZimidmlvAbFP1sDK7pQ6rQ9g9scLjaEEwz0SYn+CYAVZyn3gLGosarNDtoSntMVgEoURTI0JQFGULkIAoSiKFY0JQlEUJQRvURClcVGgtCSekqVJMknpKkA0knTIGKZEUCDzbRx7MPE+aU0yMW7ieQAHEk0PVZttv2mzSisK3uWke87K6Y9N7W/Pqux7UdpFscGHH/ML3v8AMMADW9LcT/lCzKE+EDlY+a6Y4pFNI5zi97nOLjbi4lznHmSdSoypCk1isMBS82IgsHmV6cwzZTysefP+vNNSCuxQlky1D2SYrvGY/CP1qRszQfdLZGljmj1jv/MqDPEM9lWz2aSd1tBh1qWGVh5b2uBPqK9Vzyins7Udmnx2YwSyzTTvb0P5KmSDe0DXdVa3wFLfdqxRCJ75aDQLPPkAPMmgvn3aPaV78SZGwRxtjlGVj23KMjtA93M1w0F8d55fyuZNgl27FhcNGGUAxojoEF2ZjQDfM6b0+yNtnFMMjBo0nNru/nx9VUNpSR4jAxzQSDxSXIwV748NnXfwUHYvGy4Mulu4HStilGYCpKBaQ0nWwd4/CVx1bHfxpLZ84v8A3Usb9COI1b5pQBjwHsrUAqTuv5dVEhaoPtQ2JmZHjWN8UdRy1vMTiSwn915I6SeSoI1C3bF4Ns0b4pBbXtc1w5tIo/X6LG9rbDfhJnwvvTVjuEjCdHdeY52vTxZfHDOfXKdGoSC0hzHOa5ptrmktcDzBGoPmvW5iB8dC13QtPZ72rYiBuTFM/SGtqnZgycNvUXVPNbrrdqVr2HnbIxsjDbXta5p5tIsH4FfN9aE81u/Yh5Ozdnk7/wBDw4PURgH6LnlNDuFCiQqQJQkoygKNA5CUTkKxoSgKNyAoI3KMqRyjKC1pJkl0SSdMksYVJk6YrGmQlEUJQZp7Vp2CXDNs5xG/P+EMc4ZNedhyoNU4+dEfT8laPaRjbx8jJGDII4mNPAjLms9S8j0VYfHQ8mkan8B/mu2PiRKUN0XgxjnR+MCxxXsgnEkYc1UI5ow4UTXEEaEHmEMeYinAWDVj3XeY5dFOxopvmBaJwWDn4+Km3x+i7HZPHd3icO47rIPl4SQfQgH0XOxwti9fZONrsXhGSC2vlDHcNHAt9DqsrWm7Z/8A1uDCHGOMW1oJa2SUiszjyaDXxWU7d2PCDMJbjkztN24NNWCToddByW5Y2JrGCgPC2geO5ZN7QKe7wgEuLhvyjLTdb14h3DioqooYw80Xiw8xIuwMxDC7cLaCWu5c1Yu18rYn4XDxOdqxuImBNgTDPGx45WC+x0VUxkL4HAtNbiACQHEa0eY3fFenbO0++xTpeGVgbf4Q0V9VOmtV7Fdqw5oZIfIWd3kr7FOHVqNVgmDn7sNdvB94DiOfVXjYPa6NrB4naHUHMcvW1wzwuN/x1xsyaWYbFj5KudsNgjEwEADvI7dCf2uLOhGnWjwXXwO1A5rXXoQvVinNcARuO9Tv7GMDLav8xr0Xmxbvdb+I/Ib/AMlcO2fZ50Mkk7cvdveMwF5mPdevQkHW95rkqcSM73ncwZR13uPx09F7MbubcbNI5xlHpoOZ5LfOzULGYPCNifnY3DxBjuLxkHi8rXz9ebxkb/cHlz6ra/ZmxzdmYYPv3sQW2b8BxEhb6UszFpQoihXMCUBKMoXI2I3IUTkxWNAUKIoCgByjUjlGgtSSSStJJJJIwkikkUaFA5GgKwY57S8SDj5RIAGiOJni0a7w5uPPNXoqowdyPFmdE4VdlxjB582+fDjzVq9pzXHaLzdVDDlDqLHso7+XizaqtYNtaM8BP3DrE7py6j4LrEpMOQ5ro3US3j+JvBw8iFz9jnu5ZoDu95vQ619VLipO6IcGFuU+Nt+EtO8t+vx5rzTShuLheNz4yOuq0dmAaEcif4/mjQx+84cwCPTf+SNyoeTFNU3Z45cXg/8Aq8N85WhNOxSbGZWIwx5YrDn/AMzVla2faoqN18llXaBjSe+lPhZYjbW9176+8aryHHkdY2vDbCOFFYptR2fM4k0S/IN4DcxquWmvqos3FRSNo4wyyOcQaB0F2epPEryWu5g9huxDnOYC1ua3EgkNHLzJO4LizgBzgN2YgdL0WRvbswbQBYGngF7tiSZp2ADNmsOGnu0SSfIb/RVbN5qzez2asaxjqyzRzQOLjoHSxuEZ65w35rL4ydVqfZjE5R3Tr05lXHDtJBaATypeHYHZtgihkxDftjHGZgHkMbJkBcBVE63vVpgja0eEADyXDHjv11y5J8VXtVhGR7Oxsk4FuiAbdGnA/ZDrnIPw5LCzFmAbrlbq697nHWloftL7XjEvGFhNxQut7gdJZQK0/ZbZ6k+QWePNHUmjvor04zUcd7BPIG+Z5cAtY9kMz3YB4fmpmKlEd7spZG85eNZnP38SVkj527mC/wB0WP8AuWx+yzHwyYBscVh0D3tnDtftHuMmYHi0h2nKq4LMhcUBRoSuYFAUaAoAKFE5CsUAoCjKAoI3IEbio0FtpJOkuiDUmRIFgSYp0yNMUBRlAVgx32kYgy497SK7ljI28z4c5d8X/JVlkb26aOb8wu523mz7RxRvc9rRypsbR9bXPhdX9Wu08SiljzMLXNsHgadY5KrTvySxM/s3HLe/IeB8xuVzkc465R6mtFV+0UZuOQhuj6sHWjw3Lch22SeKM/isfEX+S9Tly2z/AGcb+T4/QFwafk4rqOK0RSjRHstv28A5zwf6rUz9yLZgrEQf48P+o1YNi7W4nusJO+9RG6upFD5rKW7NdN9nG37vHc0D7xPJaH29JkZBhmkXNM27NANb4ifPcNONqt43GMwzDDBq8/rH6W0//Q4D7vmdRG/x0x87VXb8rcNh3YaD7jC17+OaqOv4jxPDcNLJzqWOvgFeu0UOWEiqtzGnqXBVTHYUhNaLXLKvvYzYLHzYSOU0Gv8A0mWrJL42F7GacAQPgeapEUOZ7GD77mt+Jpa52G2YH4szl+UYRokFkNDi492Qb4ZDJ60nxNrTtn4jM1jgWuz6g+IXpY56VWtqse0LtgYmHBwOAkePtnMOsbD92+Bd9OoQ9oO18GGY5uCfE9xc4/Zta6NjvvOzDQny1WZ4iYvc57yS5xJcXEkkk6klJP1KIuUE0djRSlJjbVNc4xZgbLtOF0Ctd9kUMYwLywU84iQTdQ1uSvLIW+trKxH4XHkfktA9j+Pp+Kw5PvNZK0ebSWv+rPgoy8a0xCURQlcwJQFEUJQA5CncmWKAUDijKjcgBxUaJyAlBb0kkl0QSFMkgRQpJKWhJTEpJIMG21JnxWKfzxM1dO8dXypDEANUkl3iRyvNaXruF1pzXC25h/snkgXQO7cAdT8LSSW3webATd5h5WA6hjq8jVj5ruwYgPa1w+80H4i0klOIMo9nn7eD/Hh/1GpJLaL327xzm4mLIaLQ8A8RbacRy94BVN+l3w3p0lk9dJ5t4e0WHy4Zsklgyyxthad5q3F/Smmv9rqe0dQnSUGXrjsxBY9r2mi02OPClZdmOfKM8jjk9AZCN4FcNN6SS2Jr1ySXpVAXQG6kzSnSVpAQpom0EkkEWEbYd1XW9neJMO0oG/2nexHoWFw+bG/FJJTfGxtiEpJLi0JQlMkgjcmKZJFAKjckksETyhtMkg//2Q=="/>
          <p:cNvSpPr>
            <a:spLocks noChangeAspect="1" noChangeArrowheads="1"/>
          </p:cNvSpPr>
          <p:nvPr/>
        </p:nvSpPr>
        <p:spPr bwMode="auto">
          <a:xfrm>
            <a:off x="0" y="-771525"/>
            <a:ext cx="2847975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7348" name="Picture 4" descr="http://www.derwesten.de/img/incoming/crop7364255/0258502909-cImg0273_543-w656-h240/ZDF-Intendant-Thomas-Bell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725144"/>
            <a:ext cx="4176464" cy="1527974"/>
          </a:xfrm>
          <a:prstGeom prst="rect">
            <a:avLst/>
          </a:prstGeom>
          <a:noFill/>
        </p:spPr>
      </p:pic>
      <p:sp>
        <p:nvSpPr>
          <p:cNvPr id="9" name="Doppelte Welle 8"/>
          <p:cNvSpPr/>
          <p:nvPr/>
        </p:nvSpPr>
        <p:spPr bwMode="auto">
          <a:xfrm>
            <a:off x="6033120" y="3861048"/>
            <a:ext cx="914400" cy="914400"/>
          </a:xfrm>
          <a:prstGeom prst="doubleWav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NDRSansCond" pitchFamily="2" charset="0"/>
            </a:endParaRPr>
          </a:p>
        </p:txBody>
      </p:sp>
      <p:sp>
        <p:nvSpPr>
          <p:cNvPr id="10" name="Abgerundete rechteckige Legende 9"/>
          <p:cNvSpPr/>
          <p:nvPr/>
        </p:nvSpPr>
        <p:spPr bwMode="auto">
          <a:xfrm>
            <a:off x="5817096" y="5013176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NDRSansCond" pitchFamily="2" charset="0"/>
            </a:endParaRPr>
          </a:p>
        </p:txBody>
      </p:sp>
      <p:sp>
        <p:nvSpPr>
          <p:cNvPr id="11" name="Abgerundete rechteckige Legende 10"/>
          <p:cNvSpPr/>
          <p:nvPr/>
        </p:nvSpPr>
        <p:spPr bwMode="auto">
          <a:xfrm>
            <a:off x="488504" y="1196752"/>
            <a:ext cx="3384376" cy="2304256"/>
          </a:xfrm>
          <a:prstGeom prst="wedgeRoundRectCallou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NDRSansCond" pitchFamily="2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268760"/>
            <a:ext cx="3312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„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Tous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prêchent</a:t>
            </a:r>
            <a:r>
              <a:rPr lang="de-DE" sz="2000" dirty="0" smtClean="0">
                <a:latin typeface="+mn-lt"/>
              </a:rPr>
              <a:t> le </a:t>
            </a:r>
            <a:r>
              <a:rPr lang="de-DE" sz="2000" dirty="0" err="1" smtClean="0">
                <a:latin typeface="+mn-lt"/>
              </a:rPr>
              <a:t>dimanche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pour</a:t>
            </a:r>
            <a:r>
              <a:rPr lang="de-DE" sz="2000" dirty="0" smtClean="0">
                <a:latin typeface="+mn-lt"/>
              </a:rPr>
              <a:t> le </a:t>
            </a:r>
            <a:r>
              <a:rPr lang="de-DE" sz="2000" dirty="0" err="1" smtClean="0">
                <a:latin typeface="+mn-lt"/>
              </a:rPr>
              <a:t>pain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ardu</a:t>
            </a:r>
            <a:r>
              <a:rPr lang="de-DE" sz="2000" dirty="0" smtClean="0">
                <a:latin typeface="+mn-lt"/>
              </a:rPr>
              <a:t> de la </a:t>
            </a:r>
            <a:r>
              <a:rPr lang="de-DE" sz="2000" dirty="0" err="1" smtClean="0">
                <a:latin typeface="+mn-lt"/>
              </a:rPr>
              <a:t>qualité</a:t>
            </a:r>
            <a:r>
              <a:rPr lang="de-DE" sz="2000" dirty="0" smtClean="0">
                <a:latin typeface="+mn-lt"/>
              </a:rPr>
              <a:t> et </a:t>
            </a:r>
            <a:r>
              <a:rPr lang="de-DE" sz="2000" dirty="0" err="1" smtClean="0">
                <a:latin typeface="+mn-lt"/>
              </a:rPr>
              <a:t>boivent</a:t>
            </a:r>
            <a:r>
              <a:rPr lang="de-DE" sz="2000" dirty="0" smtClean="0">
                <a:latin typeface="+mn-lt"/>
              </a:rPr>
              <a:t> en </a:t>
            </a:r>
            <a:r>
              <a:rPr lang="de-DE" sz="2000" dirty="0" err="1" smtClean="0">
                <a:latin typeface="+mn-lt"/>
              </a:rPr>
              <a:t>semaine</a:t>
            </a:r>
            <a:r>
              <a:rPr lang="de-DE" sz="2000" dirty="0" smtClean="0">
                <a:latin typeface="+mn-lt"/>
              </a:rPr>
              <a:t> le </a:t>
            </a:r>
            <a:r>
              <a:rPr lang="de-DE" sz="2000" dirty="0" err="1" smtClean="0">
                <a:latin typeface="+mn-lt"/>
              </a:rPr>
              <a:t>vin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bon-marché</a:t>
            </a:r>
            <a:r>
              <a:rPr lang="de-DE" sz="2000" dirty="0" smtClean="0">
                <a:latin typeface="+mn-lt"/>
              </a:rPr>
              <a:t> des </a:t>
            </a:r>
            <a:r>
              <a:rPr lang="de-DE" sz="2000" dirty="0" err="1" smtClean="0">
                <a:latin typeface="+mn-lt"/>
              </a:rPr>
              <a:t>quotas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d‘auditeurs</a:t>
            </a:r>
            <a:r>
              <a:rPr lang="de-DE" sz="2000" dirty="0" smtClean="0">
                <a:latin typeface="+mn-lt"/>
              </a:rPr>
              <a:t> à </a:t>
            </a:r>
            <a:r>
              <a:rPr lang="de-DE" sz="2000" dirty="0" err="1" smtClean="0">
                <a:latin typeface="+mn-lt"/>
              </a:rPr>
              <a:t>atteindre</a:t>
            </a:r>
            <a:r>
              <a:rPr lang="de-DE" sz="2000" dirty="0" smtClean="0">
                <a:latin typeface="+mn-lt"/>
              </a:rPr>
              <a:t> “ </a:t>
            </a:r>
          </a:p>
        </p:txBody>
      </p:sp>
      <p:sp>
        <p:nvSpPr>
          <p:cNvPr id="13" name="Rechteck 12"/>
          <p:cNvSpPr/>
          <p:nvPr/>
        </p:nvSpPr>
        <p:spPr>
          <a:xfrm>
            <a:off x="2360712" y="3573016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Hans Hoff, </a:t>
            </a:r>
            <a:r>
              <a:rPr lang="de-DE" sz="1600" dirty="0" err="1" smtClean="0"/>
              <a:t>journaliste</a:t>
            </a:r>
            <a:r>
              <a:rPr lang="de-DE" sz="1600" dirty="0" smtClean="0"/>
              <a:t>, SZ, 27 </a:t>
            </a:r>
            <a:r>
              <a:rPr lang="de-DE" sz="1600" dirty="0" err="1" smtClean="0"/>
              <a:t>mai</a:t>
            </a:r>
            <a:r>
              <a:rPr lang="de-DE" sz="1600" dirty="0" smtClean="0"/>
              <a:t> 2013</a:t>
            </a:r>
            <a:endParaRPr lang="de-DE" sz="1600" dirty="0"/>
          </a:p>
        </p:txBody>
      </p:sp>
      <p:sp>
        <p:nvSpPr>
          <p:cNvPr id="14" name="Abgerundete rechteckige Legende 13"/>
          <p:cNvSpPr/>
          <p:nvPr/>
        </p:nvSpPr>
        <p:spPr bwMode="auto">
          <a:xfrm>
            <a:off x="4880992" y="1052736"/>
            <a:ext cx="4392488" cy="3024336"/>
          </a:xfrm>
          <a:prstGeom prst="wedgeRoundRectCallou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96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NDRSansCond" pitchFamily="2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825208" y="407707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ZDF-Intendant Thomas </a:t>
            </a:r>
            <a:r>
              <a:rPr lang="de-DE" sz="1600" dirty="0" err="1" smtClean="0"/>
              <a:t>Bellut</a:t>
            </a:r>
            <a:r>
              <a:rPr lang="de-DE" sz="1600" dirty="0" smtClean="0"/>
              <a:t>, </a:t>
            </a:r>
          </a:p>
          <a:p>
            <a:r>
              <a:rPr lang="de-DE" sz="1600" dirty="0" smtClean="0"/>
              <a:t>DIE ZEIT, 23 </a:t>
            </a:r>
            <a:r>
              <a:rPr lang="de-DE" sz="1600" dirty="0" err="1" smtClean="0"/>
              <a:t>mai</a:t>
            </a:r>
            <a:r>
              <a:rPr lang="de-DE" sz="1600" dirty="0" smtClean="0"/>
              <a:t> 2013</a:t>
            </a:r>
            <a:endParaRPr lang="de-DE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881063" y="1143000"/>
            <a:ext cx="8602662" cy="417513"/>
          </a:xfrm>
        </p:spPr>
        <p:txBody>
          <a:bodyPr/>
          <a:lstStyle/>
          <a:p>
            <a:r>
              <a:rPr lang="de-DE" dirty="0" err="1" smtClean="0"/>
              <a:t>Indicateurs</a:t>
            </a:r>
            <a:r>
              <a:rPr lang="de-DE" dirty="0" smtClean="0"/>
              <a:t> </a:t>
            </a:r>
            <a:r>
              <a:rPr lang="de-DE" dirty="0" err="1" smtClean="0"/>
              <a:t>pour</a:t>
            </a:r>
            <a:r>
              <a:rPr lang="de-DE" dirty="0" smtClean="0"/>
              <a:t> la </a:t>
            </a:r>
            <a:r>
              <a:rPr lang="de-DE" dirty="0" err="1" smtClean="0"/>
              <a:t>qualité</a:t>
            </a:r>
            <a:r>
              <a:rPr lang="de-DE" dirty="0" smtClean="0"/>
              <a:t> du </a:t>
            </a:r>
            <a:r>
              <a:rPr lang="de-DE" dirty="0" err="1" smtClean="0"/>
              <a:t>programme</a:t>
            </a:r>
            <a:r>
              <a:rPr lang="de-DE" dirty="0" smtClean="0"/>
              <a:t> de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776536" y="1772816"/>
            <a:ext cx="8535863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de-DE" sz="1800" dirty="0">
                <a:latin typeface="NDRSans" pitchFamily="2" charset="0"/>
              </a:rPr>
              <a:t> </a:t>
            </a:r>
            <a:r>
              <a:rPr lang="de-DE" sz="2400" b="1" dirty="0" err="1" smtClean="0">
                <a:latin typeface="NDRSans" pitchFamily="2" charset="0"/>
              </a:rPr>
              <a:t>Professionalité</a:t>
            </a:r>
            <a:endParaRPr lang="de-DE" sz="2400" b="1" dirty="0" smtClean="0">
              <a:latin typeface="NDRSans" pitchFamily="2" charset="0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de-DE" sz="1800" dirty="0" smtClean="0">
                <a:latin typeface="NDRSans" pitchFamily="2" charset="0"/>
              </a:rPr>
              <a:t> Standards </a:t>
            </a:r>
            <a:r>
              <a:rPr lang="de-DE" sz="1800" dirty="0" err="1" smtClean="0">
                <a:latin typeface="NDRSans" pitchFamily="2" charset="0"/>
              </a:rPr>
              <a:t>journalistiques</a:t>
            </a:r>
            <a:r>
              <a:rPr lang="de-DE" sz="1800" dirty="0" smtClean="0">
                <a:latin typeface="NDRSans" pitchFamily="2" charset="0"/>
              </a:rPr>
              <a:t>, </a:t>
            </a:r>
            <a:r>
              <a:rPr lang="de-DE" sz="1800" dirty="0" err="1" smtClean="0">
                <a:latin typeface="NDRSans" pitchFamily="2" charset="0"/>
              </a:rPr>
              <a:t>opérationnels</a:t>
            </a:r>
            <a:r>
              <a:rPr lang="de-DE" sz="1800" dirty="0" smtClean="0">
                <a:latin typeface="NDRSans" pitchFamily="2" charset="0"/>
              </a:rPr>
              <a:t> et </a:t>
            </a:r>
            <a:r>
              <a:rPr lang="de-DE" sz="1800" dirty="0" err="1" smtClean="0">
                <a:latin typeface="NDRSans" pitchFamily="2" charset="0"/>
              </a:rPr>
              <a:t>artistiques</a:t>
            </a:r>
            <a:endParaRPr lang="de-DE" sz="1800" dirty="0" smtClean="0">
              <a:latin typeface="NDRSans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de-DE" sz="1800" dirty="0" smtClean="0">
                <a:latin typeface="NDRSans" pitchFamily="2" charset="0"/>
              </a:rPr>
              <a:t> </a:t>
            </a:r>
            <a:r>
              <a:rPr lang="de-DE" sz="2400" b="1" dirty="0" err="1" smtClean="0">
                <a:latin typeface="NDRSans" pitchFamily="2" charset="0"/>
              </a:rPr>
              <a:t>Pertinence</a:t>
            </a:r>
            <a:endParaRPr lang="de-DE" sz="2400" b="1" dirty="0" smtClean="0">
              <a:latin typeface="NDRSans" pitchFamily="2" charset="0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de-DE" sz="1800" dirty="0" smtClean="0">
                <a:latin typeface="NDRSans" pitchFamily="2" charset="0"/>
              </a:rPr>
              <a:t> </a:t>
            </a:r>
            <a:r>
              <a:rPr lang="de-DE" sz="1800" dirty="0" err="1" smtClean="0">
                <a:latin typeface="NDRSans" pitchFamily="2" charset="0"/>
              </a:rPr>
              <a:t>Actualité</a:t>
            </a:r>
            <a:r>
              <a:rPr lang="de-DE" sz="1800" dirty="0" smtClean="0">
                <a:latin typeface="NDRSans" pitchFamily="2" charset="0"/>
              </a:rPr>
              <a:t>, </a:t>
            </a:r>
            <a:r>
              <a:rPr lang="de-DE" sz="1800" dirty="0" err="1" smtClean="0">
                <a:latin typeface="NDRSans" pitchFamily="2" charset="0"/>
              </a:rPr>
              <a:t>signification</a:t>
            </a:r>
            <a:r>
              <a:rPr lang="de-DE" sz="1800" dirty="0" smtClean="0">
                <a:latin typeface="NDRSans" pitchFamily="2" charset="0"/>
              </a:rPr>
              <a:t>, </a:t>
            </a:r>
            <a:r>
              <a:rPr lang="de-DE" sz="1800" dirty="0" err="1" smtClean="0">
                <a:latin typeface="NDRSans" pitchFamily="2" charset="0"/>
              </a:rPr>
              <a:t>valeur</a:t>
            </a:r>
            <a:r>
              <a:rPr lang="de-DE" sz="1800" dirty="0" smtClean="0">
                <a:latin typeface="NDRSans" pitchFamily="2" charset="0"/>
              </a:rPr>
              <a:t> informative  </a:t>
            </a:r>
          </a:p>
          <a:p>
            <a:pPr>
              <a:buFont typeface="Arial" charset="0"/>
              <a:buChar char="•"/>
              <a:defRPr/>
            </a:pPr>
            <a:r>
              <a:rPr lang="de-DE" sz="1800" dirty="0" smtClean="0">
                <a:latin typeface="NDRSans" pitchFamily="2" charset="0"/>
              </a:rPr>
              <a:t> </a:t>
            </a:r>
            <a:r>
              <a:rPr lang="de-DE" sz="2400" b="1" dirty="0" err="1" smtClean="0">
                <a:latin typeface="NDRSans" pitchFamily="2" charset="0"/>
              </a:rPr>
              <a:t>Pluralité</a:t>
            </a:r>
            <a:endParaRPr lang="de-DE" sz="2400" b="1" dirty="0" smtClean="0">
              <a:latin typeface="NDRSans" pitchFamily="2" charset="0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de-DE" sz="1800" dirty="0" smtClean="0">
                <a:latin typeface="NDRSans" pitchFamily="2" charset="0"/>
              </a:rPr>
              <a:t> Programmes </a:t>
            </a:r>
            <a:r>
              <a:rPr lang="de-DE" sz="1800" dirty="0" err="1" smtClean="0">
                <a:latin typeface="NDRSans" pitchFamily="2" charset="0"/>
              </a:rPr>
              <a:t>spécifiques</a:t>
            </a:r>
            <a:r>
              <a:rPr lang="de-DE" sz="1800" dirty="0" smtClean="0">
                <a:latin typeface="NDRSans" pitchFamily="2" charset="0"/>
              </a:rPr>
              <a:t>, </a:t>
            </a:r>
            <a:r>
              <a:rPr lang="de-DE" sz="1800" dirty="0" err="1" smtClean="0">
                <a:latin typeface="NDRSans" pitchFamily="2" charset="0"/>
              </a:rPr>
              <a:t>formes</a:t>
            </a:r>
            <a:r>
              <a:rPr lang="de-DE" sz="1800" dirty="0" smtClean="0">
                <a:latin typeface="NDRSans" pitchFamily="2" charset="0"/>
              </a:rPr>
              <a:t> de </a:t>
            </a:r>
            <a:r>
              <a:rPr lang="de-DE" sz="1800" dirty="0" err="1" smtClean="0">
                <a:latin typeface="NDRSans" pitchFamily="2" charset="0"/>
              </a:rPr>
              <a:t>programmes</a:t>
            </a:r>
            <a:r>
              <a:rPr lang="de-DE" sz="1800" dirty="0" smtClean="0">
                <a:latin typeface="NDRSans" pitchFamily="2" charset="0"/>
              </a:rPr>
              <a:t>, </a:t>
            </a:r>
            <a:r>
              <a:rPr lang="de-DE" sz="1800" dirty="0" err="1" smtClean="0">
                <a:latin typeface="NDRSans" pitchFamily="2" charset="0"/>
              </a:rPr>
              <a:t>formes</a:t>
            </a:r>
            <a:r>
              <a:rPr lang="de-DE" sz="1800" dirty="0" smtClean="0">
                <a:latin typeface="NDRSans" pitchFamily="2" charset="0"/>
              </a:rPr>
              <a:t> de </a:t>
            </a:r>
            <a:r>
              <a:rPr lang="de-DE" sz="1800" dirty="0" err="1" smtClean="0">
                <a:latin typeface="NDRSans" pitchFamily="2" charset="0"/>
              </a:rPr>
              <a:t>présentations</a:t>
            </a:r>
            <a:r>
              <a:rPr lang="de-DE" sz="1800" dirty="0" smtClean="0">
                <a:latin typeface="NDRSans" pitchFamily="2" charset="0"/>
              </a:rPr>
              <a:t>,</a:t>
            </a:r>
            <a:br>
              <a:rPr lang="de-DE" sz="1800" dirty="0" smtClean="0">
                <a:latin typeface="NDRSans" pitchFamily="2" charset="0"/>
              </a:rPr>
            </a:br>
            <a:r>
              <a:rPr lang="de-DE" sz="1800" dirty="0" err="1" smtClean="0">
                <a:latin typeface="NDRSans" pitchFamily="2" charset="0"/>
              </a:rPr>
              <a:t>genres</a:t>
            </a:r>
            <a:endParaRPr lang="de-DE" sz="1800" dirty="0" smtClean="0">
              <a:latin typeface="NDRSans" pitchFamily="2" charset="0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de-DE" sz="1800" dirty="0" smtClean="0">
                <a:latin typeface="NDRSans" pitchFamily="2" charset="0"/>
              </a:rPr>
              <a:t> </a:t>
            </a:r>
            <a:r>
              <a:rPr lang="de-DE" sz="1800" dirty="0" err="1" smtClean="0">
                <a:latin typeface="NDRSans" pitchFamily="2" charset="0"/>
              </a:rPr>
              <a:t>Pluralité</a:t>
            </a:r>
            <a:r>
              <a:rPr lang="de-DE" sz="1800" dirty="0" smtClean="0">
                <a:latin typeface="NDRSans" pitchFamily="2" charset="0"/>
              </a:rPr>
              <a:t> des </a:t>
            </a:r>
            <a:r>
              <a:rPr lang="de-DE" sz="1800" dirty="0" err="1" smtClean="0">
                <a:latin typeface="NDRSans" pitchFamily="2" charset="0"/>
              </a:rPr>
              <a:t>thèmes</a:t>
            </a:r>
            <a:r>
              <a:rPr lang="de-DE" sz="1800" dirty="0" smtClean="0">
                <a:latin typeface="NDRSans" pitchFamily="2" charset="0"/>
              </a:rPr>
              <a:t>, </a:t>
            </a:r>
            <a:r>
              <a:rPr lang="de-DE" sz="1800" dirty="0" err="1" smtClean="0">
                <a:latin typeface="NDRSans" pitchFamily="2" charset="0"/>
              </a:rPr>
              <a:t>opinions</a:t>
            </a:r>
            <a:r>
              <a:rPr lang="de-DE" sz="1800" dirty="0" smtClean="0">
                <a:latin typeface="NDRSans" pitchFamily="2" charset="0"/>
              </a:rPr>
              <a:t> et </a:t>
            </a:r>
            <a:r>
              <a:rPr lang="de-DE" sz="1800" dirty="0" err="1" smtClean="0">
                <a:latin typeface="NDRSans" pitchFamily="2" charset="0"/>
              </a:rPr>
              <a:t>acteurs</a:t>
            </a:r>
            <a:endParaRPr lang="de-DE" sz="1800" dirty="0" smtClean="0">
              <a:latin typeface="NDRSans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de-DE" sz="1800" dirty="0" smtClean="0">
                <a:latin typeface="NDRSans" pitchFamily="2" charset="0"/>
              </a:rPr>
              <a:t> </a:t>
            </a:r>
            <a:r>
              <a:rPr lang="de-DE" sz="2400" b="1" dirty="0" err="1" smtClean="0">
                <a:latin typeface="NDRSans" pitchFamily="2" charset="0"/>
              </a:rPr>
              <a:t>Regionalité</a:t>
            </a:r>
            <a:endParaRPr lang="de-DE" sz="2400" b="1" dirty="0" smtClean="0">
              <a:latin typeface="NDRSans" pitchFamily="2" charset="0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de-DE" sz="1800" dirty="0" smtClean="0">
                <a:latin typeface="NDRSans" pitchFamily="2" charset="0"/>
              </a:rPr>
              <a:t> </a:t>
            </a:r>
            <a:r>
              <a:rPr lang="de-DE" sz="1800" dirty="0" err="1" smtClean="0">
                <a:latin typeface="NDRSans" pitchFamily="2" charset="0"/>
              </a:rPr>
              <a:t>Thèmes</a:t>
            </a:r>
            <a:r>
              <a:rPr lang="de-DE" sz="1800" dirty="0" smtClean="0">
                <a:latin typeface="NDRSans" pitchFamily="2" charset="0"/>
              </a:rPr>
              <a:t> </a:t>
            </a:r>
            <a:r>
              <a:rPr lang="de-DE" sz="1800" dirty="0" err="1" smtClean="0">
                <a:latin typeface="NDRSans" pitchFamily="2" charset="0"/>
              </a:rPr>
              <a:t>régionaux</a:t>
            </a:r>
            <a:r>
              <a:rPr lang="de-DE" sz="1800" dirty="0" smtClean="0">
                <a:latin typeface="NDRSans" pitchFamily="2" charset="0"/>
              </a:rPr>
              <a:t>, </a:t>
            </a:r>
            <a:r>
              <a:rPr lang="de-DE" sz="1800" dirty="0" err="1" smtClean="0">
                <a:latin typeface="NDRSans" pitchFamily="2" charset="0"/>
              </a:rPr>
              <a:t>transrégionaux</a:t>
            </a:r>
            <a:r>
              <a:rPr lang="de-DE" sz="1800" dirty="0" smtClean="0">
                <a:latin typeface="NDRSans" pitchFamily="2" charset="0"/>
              </a:rPr>
              <a:t> </a:t>
            </a:r>
            <a:r>
              <a:rPr lang="de-DE" sz="1800" dirty="0" err="1" smtClean="0">
                <a:latin typeface="NDRSans" pitchFamily="2" charset="0"/>
              </a:rPr>
              <a:t>avec</a:t>
            </a:r>
            <a:r>
              <a:rPr lang="de-DE" sz="1800" dirty="0" smtClean="0">
                <a:latin typeface="NDRSans" pitchFamily="2" charset="0"/>
              </a:rPr>
              <a:t> </a:t>
            </a:r>
            <a:r>
              <a:rPr lang="de-DE" sz="1800" dirty="0" err="1" smtClean="0">
                <a:latin typeface="NDRSans" pitchFamily="2" charset="0"/>
              </a:rPr>
              <a:t>lien</a:t>
            </a:r>
            <a:r>
              <a:rPr lang="de-DE" sz="1800" dirty="0" smtClean="0">
                <a:latin typeface="NDRSans" pitchFamily="2" charset="0"/>
              </a:rPr>
              <a:t> </a:t>
            </a:r>
            <a:r>
              <a:rPr lang="de-DE" sz="1800" dirty="0" err="1" smtClean="0">
                <a:latin typeface="NDRSans" pitchFamily="2" charset="0"/>
              </a:rPr>
              <a:t>régional</a:t>
            </a:r>
            <a:r>
              <a:rPr lang="de-DE" sz="1800" dirty="0" smtClean="0">
                <a:latin typeface="NDRSans" pitchFamily="2" charset="0"/>
              </a:rPr>
              <a:t>, </a:t>
            </a:r>
            <a:r>
              <a:rPr lang="de-DE" sz="1800" dirty="0" err="1" smtClean="0">
                <a:latin typeface="NDRSans" pitchFamily="2" charset="0"/>
              </a:rPr>
              <a:t>proximité</a:t>
            </a:r>
            <a:r>
              <a:rPr lang="de-DE" sz="1800" dirty="0" smtClean="0">
                <a:latin typeface="NDRSans" pitchFamily="2" charset="0"/>
              </a:rPr>
              <a:t> </a:t>
            </a:r>
            <a:r>
              <a:rPr lang="de-DE" sz="1800" dirty="0" err="1" smtClean="0">
                <a:latin typeface="NDRSans" pitchFamily="2" charset="0"/>
              </a:rPr>
              <a:t>avec</a:t>
            </a:r>
            <a:r>
              <a:rPr lang="de-DE" sz="1800" dirty="0" smtClean="0">
                <a:latin typeface="NDRSans" pitchFamily="2" charset="0"/>
              </a:rPr>
              <a:t> les </a:t>
            </a:r>
            <a:r>
              <a:rPr lang="de-DE" sz="1800" dirty="0" err="1" smtClean="0">
                <a:latin typeface="NDRSans" pitchFamily="2" charset="0"/>
              </a:rPr>
              <a:t>gens</a:t>
            </a:r>
            <a:endParaRPr lang="de-DE" sz="1800" dirty="0" smtClean="0">
              <a:latin typeface="NDRSans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de-DE" sz="1800" dirty="0" smtClean="0">
                <a:latin typeface="NDRSans" pitchFamily="2" charset="0"/>
              </a:rPr>
              <a:t> </a:t>
            </a:r>
            <a:r>
              <a:rPr lang="de-DE" sz="2400" b="1" dirty="0" err="1" smtClean="0">
                <a:latin typeface="NDRSans" pitchFamily="2" charset="0"/>
              </a:rPr>
              <a:t>Acceptance</a:t>
            </a:r>
            <a:endParaRPr lang="de-DE" sz="2400" b="1" dirty="0" smtClean="0">
              <a:latin typeface="NDRSans" pitchFamily="2" charset="0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de-DE" sz="1800" dirty="0" smtClean="0">
                <a:latin typeface="NDRSans" pitchFamily="2" charset="0"/>
              </a:rPr>
              <a:t> </a:t>
            </a:r>
            <a:r>
              <a:rPr lang="de-DE" sz="1800" dirty="0" err="1" smtClean="0">
                <a:latin typeface="NDRSans" pitchFamily="2" charset="0"/>
              </a:rPr>
              <a:t>Intérêts</a:t>
            </a:r>
            <a:r>
              <a:rPr lang="de-DE" sz="1800" dirty="0" smtClean="0">
                <a:latin typeface="NDRSans" pitchFamily="2" charset="0"/>
              </a:rPr>
              <a:t> et </a:t>
            </a:r>
            <a:r>
              <a:rPr lang="de-DE" sz="1800" dirty="0" err="1" smtClean="0">
                <a:latin typeface="NDRSans" pitchFamily="2" charset="0"/>
              </a:rPr>
              <a:t>réalité</a:t>
            </a:r>
            <a:r>
              <a:rPr lang="de-DE" sz="1800" dirty="0" smtClean="0">
                <a:latin typeface="NDRSans" pitchFamily="2" charset="0"/>
              </a:rPr>
              <a:t> du </a:t>
            </a:r>
            <a:r>
              <a:rPr lang="de-DE" sz="1800" dirty="0" err="1" smtClean="0">
                <a:latin typeface="NDRSans" pitchFamily="2" charset="0"/>
              </a:rPr>
              <a:t>vécu</a:t>
            </a:r>
            <a:r>
              <a:rPr lang="de-DE" sz="1800" dirty="0" smtClean="0">
                <a:latin typeface="NDRSans" pitchFamily="2" charset="0"/>
              </a:rPr>
              <a:t> des </a:t>
            </a:r>
            <a:r>
              <a:rPr lang="de-DE" sz="1800" dirty="0" err="1" smtClean="0">
                <a:latin typeface="NDRSans" pitchFamily="2" charset="0"/>
              </a:rPr>
              <a:t>auditeurs</a:t>
            </a:r>
            <a:r>
              <a:rPr lang="de-DE" sz="1800" dirty="0" smtClean="0">
                <a:latin typeface="NDRSans" pitchFamily="2" charset="0"/>
              </a:rPr>
              <a:t> et </a:t>
            </a:r>
            <a:r>
              <a:rPr lang="de-DE" sz="1800" dirty="0" err="1" smtClean="0">
                <a:latin typeface="NDRSans" pitchFamily="2" charset="0"/>
              </a:rPr>
              <a:t>téléspectateurs</a:t>
            </a:r>
            <a:endParaRPr lang="de-DE" sz="1800" dirty="0" smtClean="0">
              <a:latin typeface="NDRSans" pitchFamily="2" charset="0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de-DE" sz="1800" dirty="0" smtClean="0">
                <a:latin typeface="NDRSans" pitchFamily="2" charset="0"/>
              </a:rPr>
              <a:t> </a:t>
            </a:r>
            <a:r>
              <a:rPr lang="de-DE" sz="1800" dirty="0" err="1" smtClean="0">
                <a:latin typeface="NDRSans" pitchFamily="2" charset="0"/>
              </a:rPr>
              <a:t>Besoins</a:t>
            </a:r>
            <a:r>
              <a:rPr lang="de-DE" sz="1800" dirty="0" smtClean="0">
                <a:latin typeface="NDRSans" pitchFamily="2" charset="0"/>
              </a:rPr>
              <a:t> des </a:t>
            </a:r>
            <a:r>
              <a:rPr lang="de-DE" sz="1800" dirty="0" err="1" smtClean="0">
                <a:latin typeface="NDRSans" pitchFamily="2" charset="0"/>
              </a:rPr>
              <a:t>gens</a:t>
            </a:r>
            <a:r>
              <a:rPr lang="de-DE" sz="1800" dirty="0" smtClean="0">
                <a:latin typeface="NDRSans" pitchFamily="2" charset="0"/>
              </a:rPr>
              <a:t> (</a:t>
            </a:r>
            <a:r>
              <a:rPr lang="de-DE" sz="1800" dirty="0" err="1" smtClean="0">
                <a:latin typeface="NDRSans" pitchFamily="2" charset="0"/>
              </a:rPr>
              <a:t>surprise</a:t>
            </a:r>
            <a:r>
              <a:rPr lang="de-DE" sz="1800" dirty="0" smtClean="0">
                <a:latin typeface="NDRSans" pitchFamily="2" charset="0"/>
              </a:rPr>
              <a:t>, </a:t>
            </a:r>
            <a:r>
              <a:rPr lang="de-DE" sz="1800" dirty="0" err="1" smtClean="0">
                <a:latin typeface="NDRSans" pitchFamily="2" charset="0"/>
              </a:rPr>
              <a:t>curiosité</a:t>
            </a:r>
            <a:r>
              <a:rPr lang="de-DE" sz="1800" dirty="0" smtClean="0">
                <a:latin typeface="NDRSans" pitchFamily="2" charset="0"/>
              </a:rPr>
              <a:t>, </a:t>
            </a:r>
            <a:r>
              <a:rPr lang="de-DE" sz="1800" dirty="0" err="1" smtClean="0">
                <a:latin typeface="NDRSans" pitchFamily="2" charset="0"/>
              </a:rPr>
              <a:t>être</a:t>
            </a:r>
            <a:r>
              <a:rPr lang="de-DE" sz="1800" dirty="0" smtClean="0">
                <a:latin typeface="NDRSans" pitchFamily="2" charset="0"/>
              </a:rPr>
              <a:t> </a:t>
            </a:r>
            <a:r>
              <a:rPr lang="de-DE" sz="1800" dirty="0" err="1" smtClean="0">
                <a:latin typeface="NDRSans" pitchFamily="2" charset="0"/>
              </a:rPr>
              <a:t>concerné</a:t>
            </a:r>
            <a:r>
              <a:rPr lang="de-DE" sz="1800" dirty="0" smtClean="0">
                <a:latin typeface="NDRSans" pitchFamily="2" charset="0"/>
              </a:rPr>
              <a:t>)</a:t>
            </a:r>
            <a:endParaRPr lang="de-DE" sz="1800" dirty="0">
              <a:latin typeface="NDRSans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Management de la </a:t>
            </a:r>
            <a:r>
              <a:rPr lang="de-DE" dirty="0" err="1" smtClean="0"/>
              <a:t>qualité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le </a:t>
            </a:r>
            <a:r>
              <a:rPr lang="de-DE" dirty="0" err="1" smtClean="0"/>
              <a:t>travail</a:t>
            </a:r>
            <a:r>
              <a:rPr lang="de-DE" dirty="0" smtClean="0"/>
              <a:t> </a:t>
            </a:r>
            <a:r>
              <a:rPr lang="de-DE" dirty="0" err="1" smtClean="0"/>
              <a:t>rédactionnel</a:t>
            </a:r>
            <a:r>
              <a:rPr lang="de-DE" dirty="0" smtClean="0"/>
              <a:t> </a:t>
            </a:r>
            <a:r>
              <a:rPr lang="de-DE" dirty="0" err="1" smtClean="0"/>
              <a:t>quotidien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480" y="1700808"/>
            <a:ext cx="8280920" cy="417646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err="1" smtClean="0"/>
              <a:t>Critères</a:t>
            </a:r>
            <a:r>
              <a:rPr lang="de-DE" sz="2400" dirty="0" smtClean="0"/>
              <a:t> de </a:t>
            </a:r>
            <a:r>
              <a:rPr lang="de-DE" sz="2400" dirty="0" err="1" smtClean="0"/>
              <a:t>qualité</a:t>
            </a:r>
            <a:r>
              <a:rPr lang="de-DE" sz="2400" dirty="0" smtClean="0"/>
              <a:t>, </a:t>
            </a:r>
            <a:r>
              <a:rPr lang="de-DE" sz="2400" dirty="0" err="1" smtClean="0"/>
              <a:t>images</a:t>
            </a:r>
            <a:r>
              <a:rPr lang="de-DE" sz="2400" dirty="0" smtClean="0"/>
              <a:t> </a:t>
            </a:r>
            <a:r>
              <a:rPr lang="de-DE" sz="2400" dirty="0" err="1" smtClean="0"/>
              <a:t>directrices</a:t>
            </a:r>
            <a:r>
              <a:rPr lang="de-DE" sz="2400" dirty="0" smtClean="0"/>
              <a:t> de la </a:t>
            </a:r>
            <a:r>
              <a:rPr lang="de-DE" sz="2400" dirty="0" err="1" smtClean="0"/>
              <a:t>marque</a:t>
            </a:r>
            <a:r>
              <a:rPr lang="de-DE" sz="2400" dirty="0" smtClean="0"/>
              <a:t> (</a:t>
            </a:r>
            <a:r>
              <a:rPr lang="de-DE" sz="2400" dirty="0" err="1" smtClean="0"/>
              <a:t>L‘image</a:t>
            </a:r>
            <a:r>
              <a:rPr lang="de-DE" sz="2400" dirty="0" smtClean="0"/>
              <a:t> de </a:t>
            </a:r>
            <a:r>
              <a:rPr lang="de-DE" sz="2400" dirty="0" err="1" smtClean="0"/>
              <a:t>marque</a:t>
            </a:r>
            <a:r>
              <a:rPr lang="de-DE" sz="2400" dirty="0" smtClean="0"/>
              <a:t>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err="1" smtClean="0"/>
              <a:t>Principes</a:t>
            </a:r>
            <a:r>
              <a:rPr lang="de-DE" sz="2400" dirty="0" smtClean="0"/>
              <a:t> </a:t>
            </a:r>
            <a:r>
              <a:rPr lang="de-DE" sz="2400" dirty="0" err="1" smtClean="0"/>
              <a:t>rédactionnels</a:t>
            </a:r>
            <a:r>
              <a:rPr lang="de-DE" sz="2400" dirty="0" smtClean="0"/>
              <a:t> </a:t>
            </a:r>
            <a:r>
              <a:rPr lang="de-DE" sz="2400" dirty="0" err="1" smtClean="0"/>
              <a:t>écrits</a:t>
            </a:r>
            <a:endParaRPr lang="de-DE" sz="2400" dirty="0" smtClean="0"/>
          </a:p>
          <a:p>
            <a: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Approbation des </a:t>
            </a:r>
            <a:r>
              <a:rPr lang="de-DE" sz="2400" dirty="0" err="1" smtClean="0"/>
              <a:t>prestations</a:t>
            </a:r>
            <a:r>
              <a:rPr lang="de-DE" sz="2400" dirty="0" smtClean="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err="1" smtClean="0"/>
              <a:t>Conférences</a:t>
            </a:r>
            <a:r>
              <a:rPr lang="de-DE" sz="2400" dirty="0" smtClean="0"/>
              <a:t> de </a:t>
            </a:r>
            <a:r>
              <a:rPr lang="de-DE" sz="2400" dirty="0" err="1" smtClean="0"/>
              <a:t>rédaction</a:t>
            </a:r>
            <a:endParaRPr lang="de-DE" sz="2400" dirty="0" smtClean="0"/>
          </a:p>
          <a:p>
            <a: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err="1" smtClean="0"/>
              <a:t>Réactions</a:t>
            </a:r>
            <a:r>
              <a:rPr lang="de-DE" sz="2400" dirty="0" smtClean="0"/>
              <a:t> des </a:t>
            </a:r>
            <a:r>
              <a:rPr lang="de-DE" sz="2400" dirty="0" err="1" smtClean="0"/>
              <a:t>collègues</a:t>
            </a:r>
            <a:r>
              <a:rPr lang="de-DE" sz="2400" dirty="0" smtClean="0"/>
              <a:t> </a:t>
            </a:r>
            <a:r>
              <a:rPr lang="de-DE" sz="2400" dirty="0" err="1" smtClean="0"/>
              <a:t>dans</a:t>
            </a:r>
            <a:r>
              <a:rPr lang="de-DE" sz="2400" dirty="0" smtClean="0"/>
              <a:t> les </a:t>
            </a:r>
            <a:r>
              <a:rPr lang="de-DE" sz="2400" dirty="0" err="1" smtClean="0"/>
              <a:t>couloirs</a:t>
            </a:r>
            <a:endParaRPr lang="de-DE" sz="2400" dirty="0" smtClean="0"/>
          </a:p>
          <a:p>
            <a: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err="1" smtClean="0"/>
              <a:t>Réactions</a:t>
            </a:r>
            <a:r>
              <a:rPr lang="de-DE" sz="2400" dirty="0" smtClean="0"/>
              <a:t> des </a:t>
            </a:r>
            <a:r>
              <a:rPr lang="de-DE" sz="2400" dirty="0" err="1" smtClean="0"/>
              <a:t>chefs</a:t>
            </a:r>
            <a:endParaRPr lang="de-DE" sz="2400" dirty="0" smtClean="0"/>
          </a:p>
          <a:p>
            <a: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err="1" smtClean="0"/>
              <a:t>Réactions</a:t>
            </a:r>
            <a:r>
              <a:rPr lang="de-DE" sz="2400" dirty="0" smtClean="0"/>
              <a:t> des </a:t>
            </a:r>
            <a:r>
              <a:rPr lang="de-DE" sz="2400" dirty="0" err="1" smtClean="0"/>
              <a:t>téléspectateurs</a:t>
            </a:r>
            <a:r>
              <a:rPr lang="de-DE" sz="2400" dirty="0" smtClean="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smtClean="0"/>
              <a:t>Formation </a:t>
            </a:r>
            <a:r>
              <a:rPr lang="de-DE" sz="2400" dirty="0" err="1" smtClean="0"/>
              <a:t>initiale</a:t>
            </a:r>
            <a:r>
              <a:rPr lang="de-DE" sz="2400" dirty="0" smtClean="0"/>
              <a:t> et </a:t>
            </a:r>
            <a:r>
              <a:rPr lang="de-DE" sz="2400" dirty="0" err="1" smtClean="0"/>
              <a:t>continue</a:t>
            </a:r>
            <a:endParaRPr lang="de-DE" sz="2400" dirty="0" smtClean="0"/>
          </a:p>
          <a:p>
            <a: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err="1" smtClean="0"/>
              <a:t>Séminaires</a:t>
            </a:r>
            <a:r>
              <a:rPr lang="de-DE" sz="2400" dirty="0" smtClean="0"/>
              <a:t> </a:t>
            </a:r>
            <a:r>
              <a:rPr lang="de-DE" sz="2400" dirty="0" err="1" smtClean="0"/>
              <a:t>annuels</a:t>
            </a:r>
            <a:r>
              <a:rPr lang="de-DE" sz="2400" dirty="0" smtClean="0"/>
              <a:t> de </a:t>
            </a:r>
            <a:r>
              <a:rPr lang="de-DE" sz="2400" dirty="0" err="1" smtClean="0"/>
              <a:t>programme</a:t>
            </a:r>
            <a:endParaRPr lang="de-DE" sz="2400" dirty="0" smtClean="0"/>
          </a:p>
          <a:p>
            <a: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err="1" smtClean="0"/>
              <a:t>Echanges</a:t>
            </a:r>
            <a:r>
              <a:rPr lang="de-DE" sz="2400" dirty="0" smtClean="0"/>
              <a:t>  </a:t>
            </a:r>
            <a:r>
              <a:rPr lang="de-DE" sz="2400" dirty="0" err="1" smtClean="0"/>
              <a:t>avec</a:t>
            </a:r>
            <a:r>
              <a:rPr lang="de-DE" sz="2400" dirty="0" smtClean="0"/>
              <a:t> </a:t>
            </a:r>
            <a:r>
              <a:rPr lang="de-DE" sz="2400" dirty="0" err="1" smtClean="0"/>
              <a:t>cercles</a:t>
            </a:r>
            <a:r>
              <a:rPr lang="de-DE" sz="2400" dirty="0" smtClean="0"/>
              <a:t> </a:t>
            </a:r>
            <a:r>
              <a:rPr lang="de-DE" sz="1600" dirty="0" smtClean="0"/>
              <a:t>(</a:t>
            </a:r>
            <a:r>
              <a:rPr lang="de-DE" sz="1600" dirty="0" err="1" smtClean="0"/>
              <a:t>Comité</a:t>
            </a:r>
            <a:r>
              <a:rPr lang="de-DE" sz="1600" dirty="0" smtClean="0"/>
              <a:t> de </a:t>
            </a:r>
            <a:r>
              <a:rPr lang="de-DE" sz="1600" dirty="0" err="1" smtClean="0"/>
              <a:t>programme</a:t>
            </a:r>
            <a:r>
              <a:rPr lang="de-DE" sz="1600" dirty="0" smtClean="0"/>
              <a:t>, Conseil de </a:t>
            </a:r>
            <a:r>
              <a:rPr lang="de-DE" sz="1600" dirty="0" err="1" smtClean="0"/>
              <a:t>programme</a:t>
            </a:r>
            <a:r>
              <a:rPr lang="de-DE" sz="1600" dirty="0" smtClean="0"/>
              <a:t>)</a:t>
            </a:r>
            <a:endParaRPr lang="de-DE" sz="23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9144" y="2348880"/>
            <a:ext cx="332468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Management de la </a:t>
            </a:r>
            <a:r>
              <a:rPr lang="de-DE" dirty="0" err="1" smtClean="0"/>
              <a:t>qualité</a:t>
            </a:r>
            <a:r>
              <a:rPr lang="de-DE" dirty="0" smtClean="0"/>
              <a:t> à la </a:t>
            </a:r>
            <a:r>
              <a:rPr lang="de-DE" dirty="0" err="1" smtClean="0"/>
              <a:t>radio</a:t>
            </a:r>
            <a:r>
              <a:rPr lang="de-DE" dirty="0" smtClean="0"/>
              <a:t> NDR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4528" y="1556792"/>
            <a:ext cx="6192688" cy="43204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Radio en </a:t>
            </a:r>
            <a:r>
              <a:rPr lang="de-DE" dirty="0" err="1" smtClean="0"/>
              <a:t>tant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média</a:t>
            </a:r>
            <a:r>
              <a:rPr lang="de-DE" dirty="0" smtClean="0"/>
              <a:t> de </a:t>
            </a:r>
            <a:r>
              <a:rPr lang="de-DE" dirty="0" err="1" smtClean="0"/>
              <a:t>direct</a:t>
            </a:r>
            <a:r>
              <a:rPr lang="de-DE" dirty="0" smtClean="0"/>
              <a:t> et </a:t>
            </a:r>
            <a:r>
              <a:rPr lang="de-DE" dirty="0" err="1" smtClean="0"/>
              <a:t>média</a:t>
            </a:r>
            <a:r>
              <a:rPr lang="de-DE" dirty="0" smtClean="0"/>
              <a:t> </a:t>
            </a:r>
            <a:r>
              <a:rPr lang="de-DE" dirty="0" err="1" smtClean="0"/>
              <a:t>d‘accompagnement</a:t>
            </a:r>
            <a:r>
              <a:rPr lang="de-DE" dirty="0" smtClean="0"/>
              <a:t>		</a:t>
            </a:r>
          </a:p>
          <a:p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216696" y="2276872"/>
            <a:ext cx="5400600" cy="369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NDRSans" charset="0"/>
              </a:rPr>
              <a:t>Animation, </a:t>
            </a:r>
            <a:r>
              <a:rPr lang="de-DE" sz="1800" dirty="0" err="1" smtClean="0">
                <a:latin typeface="NDRSans" charset="0"/>
              </a:rPr>
              <a:t>choix</a:t>
            </a:r>
            <a:r>
              <a:rPr lang="de-DE" sz="1800" dirty="0" smtClean="0">
                <a:latin typeface="NDRSans" charset="0"/>
              </a:rPr>
              <a:t> </a:t>
            </a:r>
            <a:r>
              <a:rPr lang="de-DE" sz="1800" dirty="0" err="1" smtClean="0">
                <a:latin typeface="NDRSans" charset="0"/>
              </a:rPr>
              <a:t>musical</a:t>
            </a:r>
            <a:r>
              <a:rPr lang="de-DE" sz="1800" dirty="0" smtClean="0">
                <a:latin typeface="NDRSans" charset="0"/>
              </a:rPr>
              <a:t>, </a:t>
            </a:r>
            <a:r>
              <a:rPr lang="de-DE" sz="1800" dirty="0" err="1" smtClean="0">
                <a:latin typeface="NDRSans" charset="0"/>
              </a:rPr>
              <a:t>approche</a:t>
            </a:r>
            <a:r>
              <a:rPr lang="de-DE" sz="1800" dirty="0" smtClean="0">
                <a:latin typeface="NDRSans" charset="0"/>
              </a:rPr>
              <a:t> </a:t>
            </a:r>
            <a:r>
              <a:rPr lang="de-DE" sz="1800" dirty="0" err="1" smtClean="0">
                <a:latin typeface="NDRSans" charset="0"/>
              </a:rPr>
              <a:t>générale</a:t>
            </a:r>
            <a:r>
              <a:rPr lang="de-DE" sz="1800" dirty="0" smtClean="0">
                <a:latin typeface="NDRSans" charset="0"/>
              </a:rPr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72480" y="2924944"/>
            <a:ext cx="3240359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de-DE" sz="1800" b="1" dirty="0" err="1" smtClean="0">
                <a:latin typeface="+mn-lt"/>
                <a:cs typeface="Arial" pitchFamily="34" charset="0"/>
              </a:rPr>
              <a:t>Progr</a:t>
            </a:r>
            <a:r>
              <a:rPr lang="de-DE" sz="1800" b="1" dirty="0" smtClean="0">
                <a:latin typeface="+mn-lt"/>
                <a:cs typeface="Arial" pitchFamily="34" charset="0"/>
              </a:rPr>
              <a:t>. </a:t>
            </a:r>
            <a:r>
              <a:rPr lang="de-DE" sz="1800" b="1" dirty="0" err="1" smtClean="0">
                <a:latin typeface="+mn-lt"/>
                <a:cs typeface="Arial" pitchFamily="34" charset="0"/>
              </a:rPr>
              <a:t>nationaux-régionaux</a:t>
            </a:r>
            <a:r>
              <a:rPr lang="de-DE" sz="1800" b="1" dirty="0" smtClean="0">
                <a:latin typeface="+mn-lt"/>
                <a:cs typeface="Arial" pitchFamily="34" charset="0"/>
              </a:rPr>
              <a:t> </a:t>
            </a:r>
            <a:r>
              <a:rPr lang="de-DE" sz="1800" dirty="0" err="1" smtClean="0">
                <a:latin typeface="+mn-lt"/>
                <a:cs typeface="Arial" pitchFamily="34" charset="0"/>
              </a:rPr>
              <a:t>Qualité</a:t>
            </a:r>
            <a:r>
              <a:rPr lang="de-DE" sz="1800" dirty="0" smtClean="0">
                <a:latin typeface="+mn-lt"/>
                <a:cs typeface="Arial" pitchFamily="34" charset="0"/>
              </a:rPr>
              <a:t> des </a:t>
            </a:r>
            <a:r>
              <a:rPr lang="de-DE" sz="1800" dirty="0" err="1" smtClean="0">
                <a:latin typeface="+mn-lt"/>
                <a:cs typeface="Arial" pitchFamily="34" charset="0"/>
              </a:rPr>
              <a:t>contenus</a:t>
            </a:r>
            <a:r>
              <a:rPr lang="de-DE" sz="1800" dirty="0" smtClean="0">
                <a:latin typeface="+mn-lt"/>
                <a:cs typeface="Arial" pitchFamily="34" charset="0"/>
              </a:rPr>
              <a:t> </a:t>
            </a:r>
            <a:r>
              <a:rPr lang="de-DE" sz="1800" dirty="0" err="1" smtClean="0">
                <a:latin typeface="+mn-lt"/>
                <a:cs typeface="Arial" pitchFamily="34" charset="0"/>
              </a:rPr>
              <a:t>régionaux</a:t>
            </a:r>
            <a:endParaRPr lang="de-DE" sz="1800" dirty="0" smtClean="0">
              <a:latin typeface="+mn-lt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105128" y="2852936"/>
            <a:ext cx="3096344" cy="92333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de-DE" sz="1800" b="1" dirty="0" err="1" smtClean="0">
                <a:latin typeface="NDRSans" charset="0"/>
              </a:rPr>
              <a:t>Approche</a:t>
            </a:r>
            <a:r>
              <a:rPr lang="de-DE" sz="1800" b="1" dirty="0" smtClean="0">
                <a:latin typeface="NDRSans" charset="0"/>
              </a:rPr>
              <a:t> </a:t>
            </a:r>
            <a:r>
              <a:rPr lang="de-DE" sz="1800" b="1" dirty="0" err="1" smtClean="0">
                <a:latin typeface="NDRSans" charset="0"/>
              </a:rPr>
              <a:t>pour</a:t>
            </a:r>
            <a:r>
              <a:rPr lang="de-DE" sz="1800" b="1" dirty="0" smtClean="0">
                <a:latin typeface="NDRSans" charset="0"/>
              </a:rPr>
              <a:t> les </a:t>
            </a:r>
            <a:r>
              <a:rPr lang="de-DE" sz="1800" b="1" dirty="0" err="1" smtClean="0">
                <a:latin typeface="NDRSans" charset="0"/>
              </a:rPr>
              <a:t>jeunes</a:t>
            </a:r>
            <a:endParaRPr lang="de-DE" sz="1800" dirty="0" smtClean="0">
              <a:latin typeface="NDRSans" charset="0"/>
            </a:endParaRPr>
          </a:p>
          <a:p>
            <a:r>
              <a:rPr lang="de-DE" sz="1800" dirty="0" err="1" smtClean="0">
                <a:latin typeface="NDRSans" charset="0"/>
              </a:rPr>
              <a:t>Perspective</a:t>
            </a:r>
            <a:r>
              <a:rPr lang="de-DE" sz="1800" dirty="0" smtClean="0">
                <a:latin typeface="NDRSans" charset="0"/>
              </a:rPr>
              <a:t> </a:t>
            </a:r>
            <a:r>
              <a:rPr lang="de-DE" sz="1800" dirty="0" err="1" smtClean="0">
                <a:latin typeface="NDRSans" charset="0"/>
              </a:rPr>
              <a:t>d‘un</a:t>
            </a:r>
            <a:r>
              <a:rPr lang="de-DE" sz="1800" dirty="0" smtClean="0">
                <a:latin typeface="NDRSans" charset="0"/>
              </a:rPr>
              <a:t> </a:t>
            </a:r>
            <a:r>
              <a:rPr lang="de-DE" sz="1800" dirty="0" err="1" smtClean="0">
                <a:latin typeface="NDRSans" charset="0"/>
              </a:rPr>
              <a:t>auditoire</a:t>
            </a:r>
            <a:r>
              <a:rPr lang="de-DE" sz="1800" dirty="0" smtClean="0">
                <a:latin typeface="NDRSans" charset="0"/>
              </a:rPr>
              <a:t> </a:t>
            </a:r>
            <a:r>
              <a:rPr lang="de-DE" sz="1800" dirty="0" err="1" smtClean="0">
                <a:latin typeface="NDRSans" charset="0"/>
              </a:rPr>
              <a:t>jeune</a:t>
            </a:r>
            <a:r>
              <a:rPr lang="de-DE" sz="1800" dirty="0" smtClean="0">
                <a:latin typeface="NDRSans" charset="0"/>
              </a:rPr>
              <a:t> </a:t>
            </a:r>
            <a:r>
              <a:rPr lang="de-DE" sz="1800" dirty="0" err="1" smtClean="0">
                <a:latin typeface="NDRSans" charset="0"/>
              </a:rPr>
              <a:t>multimédial</a:t>
            </a:r>
            <a:r>
              <a:rPr lang="de-DE" sz="1800" dirty="0" smtClean="0">
                <a:latin typeface="NDRSans" charset="0"/>
              </a:rPr>
              <a:t> et </a:t>
            </a:r>
            <a:r>
              <a:rPr lang="de-DE" sz="1800" dirty="0" err="1" smtClean="0">
                <a:latin typeface="NDRSans" charset="0"/>
              </a:rPr>
              <a:t>socialisé</a:t>
            </a:r>
            <a:endParaRPr lang="de-DE" sz="1800" dirty="0" smtClean="0">
              <a:latin typeface="NDRSans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00472" y="4581128"/>
            <a:ext cx="4104456" cy="92333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de-DE" sz="1800" b="1" dirty="0" err="1" smtClean="0">
                <a:latin typeface="NDRSans" charset="0"/>
              </a:rPr>
              <a:t>Approche</a:t>
            </a:r>
            <a:r>
              <a:rPr lang="de-DE" sz="1800" b="1" dirty="0" smtClean="0">
                <a:latin typeface="NDRSans" charset="0"/>
              </a:rPr>
              <a:t> </a:t>
            </a:r>
            <a:r>
              <a:rPr lang="de-DE" sz="1800" b="1" dirty="0" err="1" smtClean="0">
                <a:latin typeface="NDRSans" charset="0"/>
              </a:rPr>
              <a:t>culturelle</a:t>
            </a:r>
            <a:endParaRPr lang="de-DE" sz="1800" dirty="0" smtClean="0">
              <a:latin typeface="NDRSans" charset="0"/>
            </a:endParaRPr>
          </a:p>
          <a:p>
            <a:r>
              <a:rPr lang="de-DE" sz="1800" dirty="0" err="1" smtClean="0">
                <a:latin typeface="NDRSans" charset="0"/>
              </a:rPr>
              <a:t>Respect</a:t>
            </a:r>
            <a:r>
              <a:rPr lang="de-DE" sz="1800" dirty="0" smtClean="0">
                <a:latin typeface="NDRSans" charset="0"/>
              </a:rPr>
              <a:t> </a:t>
            </a:r>
            <a:r>
              <a:rPr lang="de-DE" sz="1800" dirty="0" err="1" smtClean="0">
                <a:latin typeface="NDRSans" charset="0"/>
              </a:rPr>
              <a:t>formel</a:t>
            </a:r>
            <a:r>
              <a:rPr lang="de-DE" sz="1800" dirty="0" smtClean="0">
                <a:latin typeface="NDRSans" charset="0"/>
              </a:rPr>
              <a:t> et </a:t>
            </a:r>
            <a:r>
              <a:rPr lang="de-DE" sz="1800" dirty="0" err="1" smtClean="0">
                <a:latin typeface="NDRSans" charset="0"/>
              </a:rPr>
              <a:t>artistique</a:t>
            </a:r>
            <a:r>
              <a:rPr lang="de-DE" sz="1800" dirty="0" smtClean="0">
                <a:latin typeface="NDRSans" charset="0"/>
              </a:rPr>
              <a:t> des </a:t>
            </a:r>
            <a:r>
              <a:rPr lang="de-DE" sz="1800" dirty="0" err="1" smtClean="0">
                <a:latin typeface="NDRSans" charset="0"/>
              </a:rPr>
              <a:t>genres</a:t>
            </a:r>
            <a:r>
              <a:rPr lang="de-DE" sz="1800" dirty="0" smtClean="0">
                <a:latin typeface="NDRSans" charset="0"/>
              </a:rPr>
              <a:t> (</a:t>
            </a:r>
            <a:r>
              <a:rPr lang="de-DE" sz="1800" dirty="0" err="1" smtClean="0">
                <a:latin typeface="NDRSans" charset="0"/>
              </a:rPr>
              <a:t>fictions</a:t>
            </a:r>
            <a:r>
              <a:rPr lang="de-DE" sz="1800" dirty="0" smtClean="0">
                <a:latin typeface="NDRSans" charset="0"/>
              </a:rPr>
              <a:t>, </a:t>
            </a:r>
            <a:r>
              <a:rPr lang="de-DE" sz="1800" dirty="0" err="1" smtClean="0">
                <a:latin typeface="NDRSans" charset="0"/>
              </a:rPr>
              <a:t>jeux</a:t>
            </a:r>
            <a:r>
              <a:rPr lang="de-DE" sz="1800" dirty="0" smtClean="0">
                <a:latin typeface="NDRSans" charset="0"/>
              </a:rPr>
              <a:t>, </a:t>
            </a:r>
            <a:r>
              <a:rPr lang="de-DE" sz="1800" dirty="0" err="1" smtClean="0">
                <a:latin typeface="NDRSans" charset="0"/>
              </a:rPr>
              <a:t>concerts</a:t>
            </a:r>
            <a:r>
              <a:rPr lang="de-DE" sz="1800" dirty="0" smtClean="0">
                <a:latin typeface="NDRSans" charset="0"/>
              </a:rPr>
              <a:t>, </a:t>
            </a:r>
            <a:r>
              <a:rPr lang="de-DE" sz="1800" dirty="0" err="1" smtClean="0">
                <a:latin typeface="NDRSans" charset="0"/>
              </a:rPr>
              <a:t>lectures</a:t>
            </a:r>
            <a:r>
              <a:rPr lang="de-DE" sz="1800" dirty="0" smtClean="0">
                <a:latin typeface="NDRSans" charset="0"/>
              </a:rPr>
              <a:t>, </a:t>
            </a:r>
            <a:r>
              <a:rPr lang="de-DE" sz="1800" dirty="0" err="1" smtClean="0">
                <a:latin typeface="NDRSans" charset="0"/>
              </a:rPr>
              <a:t>etc</a:t>
            </a:r>
            <a:r>
              <a:rPr lang="de-DE" sz="1800" dirty="0" smtClean="0">
                <a:latin typeface="NDRSans" charset="0"/>
              </a:rPr>
              <a:t>)  </a:t>
            </a:r>
          </a:p>
        </p:txBody>
      </p:sp>
      <p:sp>
        <p:nvSpPr>
          <p:cNvPr id="9" name="Rechteck 8"/>
          <p:cNvSpPr/>
          <p:nvPr/>
        </p:nvSpPr>
        <p:spPr>
          <a:xfrm>
            <a:off x="4664968" y="4581128"/>
            <a:ext cx="5112568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de-DE" sz="1800" b="1" dirty="0" err="1" smtClean="0">
                <a:latin typeface="NDRSans" charset="0"/>
              </a:rPr>
              <a:t>Approche</a:t>
            </a:r>
            <a:r>
              <a:rPr lang="de-DE" sz="1800" b="1" dirty="0" smtClean="0">
                <a:latin typeface="NDRSans" charset="0"/>
              </a:rPr>
              <a:t> </a:t>
            </a:r>
            <a:r>
              <a:rPr lang="de-DE" sz="1800" b="1" dirty="0" err="1" smtClean="0">
                <a:latin typeface="NDRSans" charset="0"/>
              </a:rPr>
              <a:t>rédactionnelle</a:t>
            </a:r>
            <a:endParaRPr lang="de-DE" sz="1800" dirty="0" smtClean="0">
              <a:latin typeface="NDRSans" charset="0"/>
            </a:endParaRPr>
          </a:p>
          <a:p>
            <a:r>
              <a:rPr lang="de-DE" sz="1800" dirty="0" err="1" smtClean="0">
                <a:latin typeface="NDRSans" charset="0"/>
              </a:rPr>
              <a:t>Qualité</a:t>
            </a:r>
            <a:r>
              <a:rPr lang="de-DE" sz="1800" dirty="0" smtClean="0">
                <a:latin typeface="NDRSans" charset="0"/>
              </a:rPr>
              <a:t> de la </a:t>
            </a:r>
            <a:r>
              <a:rPr lang="de-DE" sz="1800" dirty="0" err="1" smtClean="0">
                <a:latin typeface="NDRSans" charset="0"/>
              </a:rPr>
              <a:t>recherche</a:t>
            </a:r>
            <a:r>
              <a:rPr lang="de-DE" sz="1800" dirty="0" smtClean="0">
                <a:latin typeface="NDRSans" charset="0"/>
              </a:rPr>
              <a:t>, </a:t>
            </a:r>
            <a:r>
              <a:rPr lang="de-DE" sz="1800" dirty="0" err="1" smtClean="0">
                <a:latin typeface="NDRSans" charset="0"/>
              </a:rPr>
              <a:t>priorisation</a:t>
            </a:r>
            <a:r>
              <a:rPr lang="de-DE" sz="1800" dirty="0" smtClean="0">
                <a:latin typeface="NDRSans" charset="0"/>
              </a:rPr>
              <a:t> de </a:t>
            </a:r>
            <a:r>
              <a:rPr lang="de-DE" sz="1800" dirty="0" err="1" smtClean="0">
                <a:latin typeface="NDRSans" charset="0"/>
              </a:rPr>
              <a:t>dossiers</a:t>
            </a:r>
            <a:r>
              <a:rPr lang="de-DE" sz="1800" dirty="0" smtClean="0">
                <a:latin typeface="NDRSans" charset="0"/>
              </a:rPr>
              <a:t> </a:t>
            </a:r>
            <a:r>
              <a:rPr lang="de-DE" sz="1800" dirty="0" err="1" smtClean="0">
                <a:latin typeface="NDRSans" charset="0"/>
              </a:rPr>
              <a:t>complexes</a:t>
            </a:r>
            <a:r>
              <a:rPr lang="de-DE" sz="1800" dirty="0" smtClean="0">
                <a:latin typeface="NDRSans" charset="0"/>
              </a:rPr>
              <a:t>, </a:t>
            </a:r>
            <a:r>
              <a:rPr lang="de-DE" sz="1800" dirty="0" err="1" smtClean="0">
                <a:latin typeface="NDRSans" charset="0"/>
              </a:rPr>
              <a:t>pluralité</a:t>
            </a:r>
            <a:r>
              <a:rPr lang="de-DE" sz="1800" dirty="0" smtClean="0">
                <a:latin typeface="NDRSans" charset="0"/>
              </a:rPr>
              <a:t> </a:t>
            </a:r>
            <a:r>
              <a:rPr lang="de-DE" sz="1800" dirty="0" err="1" smtClean="0">
                <a:latin typeface="NDRSans" charset="0"/>
              </a:rPr>
              <a:t>sociétale</a:t>
            </a:r>
            <a:r>
              <a:rPr lang="de-DE" sz="1800" dirty="0" smtClean="0">
                <a:latin typeface="NDRSans" charset="0"/>
              </a:rPr>
              <a:t>, </a:t>
            </a:r>
            <a:r>
              <a:rPr lang="de-DE" sz="1800" dirty="0" err="1" smtClean="0">
                <a:latin typeface="NDRSans" charset="0"/>
              </a:rPr>
              <a:t>pluralité</a:t>
            </a:r>
            <a:r>
              <a:rPr lang="de-DE" sz="1800" dirty="0" smtClean="0">
                <a:latin typeface="NDRSans" charset="0"/>
              </a:rPr>
              <a:t> des </a:t>
            </a:r>
            <a:r>
              <a:rPr lang="de-DE" sz="1800" dirty="0" err="1" smtClean="0">
                <a:latin typeface="NDRSans" charset="0"/>
              </a:rPr>
              <a:t>contenus</a:t>
            </a:r>
            <a:r>
              <a:rPr lang="de-DE" sz="1800" dirty="0" smtClean="0">
                <a:latin typeface="NDRSans" charset="0"/>
              </a:rPr>
              <a:t> </a:t>
            </a:r>
          </a:p>
        </p:txBody>
      </p:sp>
      <p:pic>
        <p:nvPicPr>
          <p:cNvPr id="11" name="Grafik 10" descr="on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0872" y="2996952"/>
            <a:ext cx="1955594" cy="12993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Séminaires</a:t>
            </a:r>
            <a:r>
              <a:rPr lang="de-DE" dirty="0" smtClean="0"/>
              <a:t> et </a:t>
            </a:r>
            <a:r>
              <a:rPr lang="de-DE" dirty="0" err="1" smtClean="0"/>
              <a:t>dialogues</a:t>
            </a:r>
            <a:r>
              <a:rPr lang="de-DE" dirty="0" smtClean="0"/>
              <a:t> de </a:t>
            </a:r>
            <a:r>
              <a:rPr lang="de-DE" dirty="0" err="1" smtClean="0"/>
              <a:t>programme</a:t>
            </a:r>
            <a:r>
              <a:rPr lang="de-DE" dirty="0" smtClean="0"/>
              <a:t> de la </a:t>
            </a:r>
            <a:r>
              <a:rPr lang="de-DE" dirty="0" err="1" smtClean="0"/>
              <a:t>radio</a:t>
            </a:r>
            <a:r>
              <a:rPr lang="de-DE" dirty="0" smtClean="0"/>
              <a:t> NDR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4528" y="1772816"/>
            <a:ext cx="8602662" cy="286891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b="1" dirty="0" smtClean="0"/>
              <a:t>Analyse de la </a:t>
            </a:r>
            <a:r>
              <a:rPr lang="de-DE" b="1" dirty="0" err="1" smtClean="0"/>
              <a:t>situation</a:t>
            </a:r>
            <a:endParaRPr lang="de-DE" b="1" dirty="0" smtClean="0"/>
          </a:p>
          <a:p>
            <a:pPr lvl="1">
              <a:buFont typeface="Wingdings" pitchFamily="2" charset="2"/>
              <a:buChar char="ü"/>
            </a:pPr>
            <a:r>
              <a:rPr lang="de-DE" dirty="0" err="1" smtClean="0"/>
              <a:t>Contrôles</a:t>
            </a:r>
            <a:r>
              <a:rPr lang="de-DE" dirty="0" smtClean="0"/>
              <a:t> de </a:t>
            </a:r>
            <a:r>
              <a:rPr lang="de-DE" dirty="0" err="1" smtClean="0"/>
              <a:t>l‘atteinte</a:t>
            </a:r>
            <a:r>
              <a:rPr lang="de-DE" dirty="0" smtClean="0"/>
              <a:t> des </a:t>
            </a:r>
            <a:r>
              <a:rPr lang="de-DE" dirty="0" err="1" smtClean="0"/>
              <a:t>objectifs</a:t>
            </a:r>
            <a:r>
              <a:rPr lang="de-DE" dirty="0" smtClean="0"/>
              <a:t>, </a:t>
            </a:r>
            <a:r>
              <a:rPr lang="de-DE" dirty="0" err="1" smtClean="0"/>
              <a:t>observation</a:t>
            </a:r>
            <a:r>
              <a:rPr lang="de-DE" dirty="0" smtClean="0"/>
              <a:t> du </a:t>
            </a:r>
            <a:r>
              <a:rPr lang="de-DE" dirty="0" err="1" smtClean="0"/>
              <a:t>marché</a:t>
            </a:r>
            <a:r>
              <a:rPr lang="de-DE" dirty="0" smtClean="0"/>
              <a:t> et de la </a:t>
            </a:r>
            <a:r>
              <a:rPr lang="de-DE" dirty="0" err="1" smtClean="0"/>
              <a:t>concurrence</a:t>
            </a:r>
            <a:r>
              <a:rPr lang="de-DE" dirty="0" smtClean="0"/>
              <a:t>, </a:t>
            </a:r>
            <a:r>
              <a:rPr lang="de-DE" dirty="0" err="1" smtClean="0"/>
              <a:t>prise</a:t>
            </a:r>
            <a:r>
              <a:rPr lang="de-DE" dirty="0" smtClean="0"/>
              <a:t> en </a:t>
            </a:r>
            <a:r>
              <a:rPr lang="de-DE" dirty="0" err="1" smtClean="0"/>
              <a:t>compte</a:t>
            </a:r>
            <a:r>
              <a:rPr lang="de-DE" dirty="0" smtClean="0"/>
              <a:t> des </a:t>
            </a:r>
            <a:r>
              <a:rPr lang="de-DE" dirty="0" err="1" smtClean="0"/>
              <a:t>jugements</a:t>
            </a:r>
            <a:r>
              <a:rPr lang="de-DE" dirty="0" smtClean="0"/>
              <a:t> </a:t>
            </a:r>
            <a:r>
              <a:rPr lang="de-DE" dirty="0" err="1" smtClean="0"/>
              <a:t>qualitatifs</a:t>
            </a:r>
            <a:r>
              <a:rPr lang="de-DE" dirty="0" smtClean="0"/>
              <a:t> </a:t>
            </a:r>
            <a:r>
              <a:rPr lang="de-DE" dirty="0" err="1" smtClean="0"/>
              <a:t>sur</a:t>
            </a:r>
            <a:r>
              <a:rPr lang="de-DE" dirty="0" smtClean="0"/>
              <a:t> la </a:t>
            </a:r>
            <a:r>
              <a:rPr lang="de-DE" dirty="0" err="1" smtClean="0"/>
              <a:t>bases</a:t>
            </a:r>
            <a:r>
              <a:rPr lang="de-DE" dirty="0" smtClean="0"/>
              <a:t> de </a:t>
            </a:r>
            <a:r>
              <a:rPr lang="de-DE" dirty="0" err="1" smtClean="0"/>
              <a:t>recherches</a:t>
            </a:r>
            <a:r>
              <a:rPr lang="de-DE" dirty="0" smtClean="0"/>
              <a:t> </a:t>
            </a:r>
            <a:r>
              <a:rPr lang="de-DE" dirty="0" err="1" smtClean="0"/>
              <a:t>d‘audience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b="1" dirty="0" err="1" smtClean="0"/>
              <a:t>Discussion</a:t>
            </a:r>
            <a:r>
              <a:rPr lang="de-DE" b="1" dirty="0" smtClean="0"/>
              <a:t> </a:t>
            </a:r>
            <a:r>
              <a:rPr lang="de-DE" b="1" dirty="0" err="1" smtClean="0"/>
              <a:t>portant</a:t>
            </a:r>
            <a:r>
              <a:rPr lang="de-DE" b="1" dirty="0" smtClean="0"/>
              <a:t> </a:t>
            </a:r>
            <a:r>
              <a:rPr lang="de-DE" b="1" dirty="0" err="1" smtClean="0"/>
              <a:t>sur</a:t>
            </a:r>
            <a:r>
              <a:rPr lang="de-DE" b="1" dirty="0" smtClean="0"/>
              <a:t> le </a:t>
            </a:r>
            <a:r>
              <a:rPr lang="de-DE" b="1" dirty="0" err="1" smtClean="0"/>
              <a:t>programme</a:t>
            </a:r>
            <a:r>
              <a:rPr lang="de-DE" b="1" dirty="0" smtClean="0"/>
              <a:t> et la </a:t>
            </a:r>
            <a:r>
              <a:rPr lang="de-DE" b="1" dirty="0" err="1" smtClean="0"/>
              <a:t>stratégie</a:t>
            </a:r>
            <a:endParaRPr lang="de-DE" b="1" dirty="0" smtClean="0"/>
          </a:p>
          <a:p>
            <a:pPr lvl="1">
              <a:buFont typeface="Wingdings" pitchFamily="2" charset="2"/>
              <a:buChar char="ü"/>
            </a:pPr>
            <a:r>
              <a:rPr lang="de-DE" dirty="0" smtClean="0"/>
              <a:t>Analyse des </a:t>
            </a:r>
            <a:r>
              <a:rPr lang="de-DE" dirty="0" err="1" smtClean="0"/>
              <a:t>forces</a:t>
            </a:r>
            <a:r>
              <a:rPr lang="de-DE" dirty="0" smtClean="0"/>
              <a:t> et </a:t>
            </a:r>
            <a:r>
              <a:rPr lang="de-DE" dirty="0" err="1" smtClean="0"/>
              <a:t>faiblesses</a:t>
            </a:r>
            <a:r>
              <a:rPr lang="de-DE" dirty="0" smtClean="0"/>
              <a:t>, </a:t>
            </a:r>
            <a:r>
              <a:rPr lang="de-DE" dirty="0" err="1" smtClean="0"/>
              <a:t>observation</a:t>
            </a:r>
            <a:r>
              <a:rPr lang="de-DE" dirty="0" smtClean="0"/>
              <a:t> des </a:t>
            </a:r>
            <a:r>
              <a:rPr lang="de-DE" dirty="0" err="1" smtClean="0"/>
              <a:t>évolutions</a:t>
            </a:r>
            <a:r>
              <a:rPr lang="de-DE" dirty="0" smtClean="0"/>
              <a:t> </a:t>
            </a:r>
            <a:r>
              <a:rPr lang="de-DE" dirty="0" err="1" smtClean="0"/>
              <a:t>programmatiques</a:t>
            </a:r>
            <a:r>
              <a:rPr lang="de-DE" dirty="0" smtClean="0"/>
              <a:t>,  </a:t>
            </a:r>
            <a:r>
              <a:rPr lang="de-DE" dirty="0" err="1" smtClean="0"/>
              <a:t>élaboration</a:t>
            </a:r>
            <a:r>
              <a:rPr lang="de-DE" dirty="0" smtClean="0"/>
              <a:t> de </a:t>
            </a:r>
            <a:r>
              <a:rPr lang="de-DE" dirty="0" err="1" smtClean="0"/>
              <a:t>l‘orientation</a:t>
            </a:r>
            <a:r>
              <a:rPr lang="de-DE" dirty="0" smtClean="0"/>
              <a:t> </a:t>
            </a:r>
            <a:r>
              <a:rPr lang="de-DE" dirty="0" err="1" smtClean="0"/>
              <a:t>stratégique</a:t>
            </a:r>
            <a:r>
              <a:rPr lang="de-DE" dirty="0" smtClean="0"/>
              <a:t> et du </a:t>
            </a:r>
            <a:r>
              <a:rPr lang="de-DE" dirty="0" err="1" smtClean="0"/>
              <a:t>niveau</a:t>
            </a:r>
            <a:r>
              <a:rPr lang="de-DE" dirty="0" smtClean="0"/>
              <a:t> </a:t>
            </a:r>
            <a:r>
              <a:rPr lang="de-DE" dirty="0" err="1" smtClean="0"/>
              <a:t>qualitatif</a:t>
            </a:r>
            <a:r>
              <a:rPr lang="de-DE" dirty="0" smtClean="0"/>
              <a:t> du </a:t>
            </a:r>
            <a:r>
              <a:rPr lang="de-DE" dirty="0" err="1" smtClean="0"/>
              <a:t>contenu</a:t>
            </a:r>
            <a:r>
              <a:rPr lang="de-DE" dirty="0" smtClean="0"/>
              <a:t> des </a:t>
            </a:r>
            <a:r>
              <a:rPr lang="de-DE" dirty="0" err="1" smtClean="0"/>
              <a:t>programmes</a:t>
            </a:r>
            <a:r>
              <a:rPr lang="de-DE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de-DE" b="1" dirty="0" err="1" smtClean="0"/>
              <a:t>Conséquences</a:t>
            </a:r>
            <a:r>
              <a:rPr lang="de-DE" b="1" dirty="0" smtClean="0"/>
              <a:t>, </a:t>
            </a:r>
            <a:r>
              <a:rPr lang="de-DE" b="1" dirty="0" err="1" smtClean="0"/>
              <a:t>convention</a:t>
            </a:r>
            <a:r>
              <a:rPr lang="de-DE" b="1" dirty="0" smtClean="0"/>
              <a:t> </a:t>
            </a:r>
            <a:r>
              <a:rPr lang="de-DE" b="1" dirty="0" err="1" smtClean="0"/>
              <a:t>d‘objectifs</a:t>
            </a:r>
            <a:endParaRPr lang="de-DE" b="1" dirty="0" smtClean="0"/>
          </a:p>
          <a:p>
            <a:endParaRPr lang="de-DE" b="1" dirty="0" smtClean="0"/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Et en plus: 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Contrôles</a:t>
            </a:r>
            <a:r>
              <a:rPr lang="de-DE" dirty="0" smtClean="0"/>
              <a:t> </a:t>
            </a:r>
            <a:r>
              <a:rPr lang="de-DE" dirty="0" err="1" smtClean="0"/>
              <a:t>réguliers</a:t>
            </a:r>
            <a:r>
              <a:rPr lang="de-DE" dirty="0" smtClean="0"/>
              <a:t> à </a:t>
            </a:r>
            <a:r>
              <a:rPr lang="de-DE" dirty="0" err="1" smtClean="0"/>
              <a:t>l‘antenne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Groupe</a:t>
            </a:r>
            <a:r>
              <a:rPr lang="de-DE" dirty="0" smtClean="0"/>
              <a:t> de </a:t>
            </a:r>
            <a:r>
              <a:rPr lang="de-DE" dirty="0" err="1" smtClean="0"/>
              <a:t>travail</a:t>
            </a:r>
            <a:r>
              <a:rPr lang="de-DE" dirty="0" smtClean="0"/>
              <a:t> </a:t>
            </a:r>
            <a:r>
              <a:rPr lang="de-DE" dirty="0" err="1" smtClean="0"/>
              <a:t>sur</a:t>
            </a:r>
            <a:r>
              <a:rPr lang="de-DE" dirty="0" smtClean="0"/>
              <a:t> la </a:t>
            </a:r>
            <a:r>
              <a:rPr lang="de-DE" dirty="0" err="1" smtClean="0"/>
              <a:t>qualité</a:t>
            </a:r>
            <a:r>
              <a:rPr lang="de-DE" dirty="0" smtClean="0"/>
              <a:t> de la </a:t>
            </a:r>
            <a:r>
              <a:rPr lang="de-DE" dirty="0" err="1" smtClean="0"/>
              <a:t>langue</a:t>
            </a:r>
            <a:r>
              <a:rPr lang="de-DE" dirty="0" smtClean="0"/>
              <a:t> (</a:t>
            </a:r>
            <a:r>
              <a:rPr lang="de-DE" dirty="0" err="1" smtClean="0"/>
              <a:t>mots</a:t>
            </a:r>
            <a:r>
              <a:rPr lang="de-DE" dirty="0" smtClean="0"/>
              <a:t> à la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langage</a:t>
            </a:r>
            <a:r>
              <a:rPr lang="de-DE" dirty="0" smtClean="0"/>
              <a:t> </a:t>
            </a:r>
            <a:r>
              <a:rPr lang="de-DE" dirty="0" err="1" smtClean="0"/>
              <a:t>technocratique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8188" y="2000250"/>
            <a:ext cx="8602662" cy="1788790"/>
          </a:xfrm>
        </p:spPr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de-DE" sz="3600" b="1" dirty="0" smtClean="0"/>
              <a:t>Management de la </a:t>
            </a:r>
            <a:r>
              <a:rPr lang="de-DE" sz="3600" b="1" dirty="0" err="1" smtClean="0"/>
              <a:t>qualité</a:t>
            </a:r>
            <a:r>
              <a:rPr lang="de-DE" sz="3600" b="1" dirty="0" smtClean="0"/>
              <a:t> de la </a:t>
            </a:r>
            <a:r>
              <a:rPr lang="de-DE" sz="3600" b="1" dirty="0" err="1" smtClean="0"/>
              <a:t>radio</a:t>
            </a:r>
            <a:r>
              <a:rPr lang="de-DE" sz="3600" b="1" dirty="0" smtClean="0"/>
              <a:t> NDR</a:t>
            </a:r>
            <a:endParaRPr lang="de-DE" sz="36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8000"/>
              </a:lnSpc>
              <a:buNone/>
            </a:pPr>
            <a:r>
              <a:rPr lang="de-DE" sz="6000" dirty="0" smtClean="0"/>
              <a:t>	</a:t>
            </a:r>
            <a:r>
              <a:rPr lang="de-DE" sz="6000" b="1" dirty="0" err="1" smtClean="0"/>
              <a:t>Discussion</a:t>
            </a:r>
            <a:r>
              <a:rPr lang="de-DE" sz="6000" b="1" dirty="0" smtClean="0"/>
              <a:t> argumentative et </a:t>
            </a:r>
            <a:r>
              <a:rPr lang="de-DE" sz="6000" b="1" dirty="0" err="1" smtClean="0"/>
              <a:t>intellectuelle</a:t>
            </a:r>
            <a:r>
              <a:rPr lang="de-DE" sz="6000" b="1" dirty="0" smtClean="0"/>
              <a:t> </a:t>
            </a:r>
          </a:p>
          <a:p>
            <a:pPr>
              <a:lnSpc>
                <a:spcPts val="8000"/>
              </a:lnSpc>
              <a:buNone/>
            </a:pPr>
            <a:r>
              <a:rPr lang="de-DE" sz="6000" b="1" dirty="0" smtClean="0"/>
              <a:t>  au </a:t>
            </a:r>
            <a:r>
              <a:rPr lang="de-DE" sz="6000" b="1" dirty="0" err="1" smtClean="0"/>
              <a:t>sujet</a:t>
            </a:r>
            <a:r>
              <a:rPr lang="de-DE" sz="6000" b="1" dirty="0" smtClean="0"/>
              <a:t> de la </a:t>
            </a:r>
            <a:r>
              <a:rPr lang="de-DE" sz="6000" b="1" dirty="0" err="1" smtClean="0"/>
              <a:t>qualité</a:t>
            </a:r>
            <a:endParaRPr lang="de-DE" sz="6000" b="1" dirty="0" smtClean="0"/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Männer im Eis_SP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6616" y="1124744"/>
            <a:ext cx="5981064" cy="5066312"/>
          </a:xfrm>
        </p:spPr>
      </p:pic>
      <p:sp>
        <p:nvSpPr>
          <p:cNvPr id="5" name="Textfeld 4"/>
          <p:cNvSpPr txBox="1"/>
          <p:nvPr/>
        </p:nvSpPr>
        <p:spPr>
          <a:xfrm>
            <a:off x="7905328" y="5805264"/>
            <a:ext cx="1656184" cy="336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DE" sz="1200" dirty="0" smtClean="0"/>
              <a:t>Quelle: Spiegel Online </a:t>
            </a:r>
            <a:endParaRPr lang="de-DE" sz="1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_NDR_Vorlage">
  <a:themeElements>
    <a:clrScheme name="00_NDR_Vorlage 9">
      <a:dk1>
        <a:srgbClr val="000000"/>
      </a:dk1>
      <a:lt1>
        <a:srgbClr val="FFFFFF"/>
      </a:lt1>
      <a:dk2>
        <a:srgbClr val="6F97BC"/>
      </a:dk2>
      <a:lt2>
        <a:srgbClr val="003366"/>
      </a:lt2>
      <a:accent1>
        <a:srgbClr val="97B3CF"/>
      </a:accent1>
      <a:accent2>
        <a:srgbClr val="A0B21E"/>
      </a:accent2>
      <a:accent3>
        <a:srgbClr val="FFFFFF"/>
      </a:accent3>
      <a:accent4>
        <a:srgbClr val="000000"/>
      </a:accent4>
      <a:accent5>
        <a:srgbClr val="C9D6E4"/>
      </a:accent5>
      <a:accent6>
        <a:srgbClr val="91A11A"/>
      </a:accent6>
      <a:hlink>
        <a:srgbClr val="861C18"/>
      </a:hlink>
      <a:folHlink>
        <a:srgbClr val="C53527"/>
      </a:folHlink>
    </a:clrScheme>
    <a:fontScheme name="00_NDR_Vorlage">
      <a:majorFont>
        <a:latin typeface="NDRSansCond"/>
        <a:ea typeface=""/>
        <a:cs typeface=""/>
      </a:majorFont>
      <a:minorFont>
        <a:latin typeface="NDR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10969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NDRSansCon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10969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NDRSansCond" pitchFamily="2" charset="0"/>
          </a:defRPr>
        </a:defPPr>
      </a:lstStyle>
    </a:lnDef>
  </a:objectDefaults>
  <a:extraClrSchemeLst>
    <a:extraClrScheme>
      <a:clrScheme name="00_NDR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NDR_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NDR_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NDR_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NDR_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NDR_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NDR_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NDR_Vorlage 8">
        <a:dk1>
          <a:srgbClr val="000000"/>
        </a:dk1>
        <a:lt1>
          <a:srgbClr val="FFFFFF"/>
        </a:lt1>
        <a:dk2>
          <a:srgbClr val="6F97BC"/>
        </a:dk2>
        <a:lt2>
          <a:srgbClr val="003366"/>
        </a:lt2>
        <a:accent1>
          <a:srgbClr val="97B3CF"/>
        </a:accent1>
        <a:accent2>
          <a:srgbClr val="DDDAD1"/>
        </a:accent2>
        <a:accent3>
          <a:srgbClr val="FFFFFF"/>
        </a:accent3>
        <a:accent4>
          <a:srgbClr val="000000"/>
        </a:accent4>
        <a:accent5>
          <a:srgbClr val="C9D6E4"/>
        </a:accent5>
        <a:accent6>
          <a:srgbClr val="C8C5BD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NDR_Vorlage 9">
        <a:dk1>
          <a:srgbClr val="000000"/>
        </a:dk1>
        <a:lt1>
          <a:srgbClr val="FFFFFF"/>
        </a:lt1>
        <a:dk2>
          <a:srgbClr val="6F97BC"/>
        </a:dk2>
        <a:lt2>
          <a:srgbClr val="003366"/>
        </a:lt2>
        <a:accent1>
          <a:srgbClr val="97B3CF"/>
        </a:accent1>
        <a:accent2>
          <a:srgbClr val="A0B21E"/>
        </a:accent2>
        <a:accent3>
          <a:srgbClr val="FFFFFF"/>
        </a:accent3>
        <a:accent4>
          <a:srgbClr val="000000"/>
        </a:accent4>
        <a:accent5>
          <a:srgbClr val="C9D6E4"/>
        </a:accent5>
        <a:accent6>
          <a:srgbClr val="91A11A"/>
        </a:accent6>
        <a:hlink>
          <a:srgbClr val="861C18"/>
        </a:hlink>
        <a:folHlink>
          <a:srgbClr val="C5352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P:\Vorlagen Allgemein\MS Office\Word Vorlagen\00_NDR_Vorlage.pot</Template>
  <TotalTime>0</TotalTime>
  <Words>657</Words>
  <Application>Microsoft Office PowerPoint</Application>
  <PresentationFormat>Format A4 (210 x 297 mm)</PresentationFormat>
  <Paragraphs>120</Paragraphs>
  <Slides>18</Slides>
  <Notes>4</Notes>
  <HiddenSlides>0</HiddenSlides>
  <MMClips>2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Arial</vt:lpstr>
      <vt:lpstr>NDRSansCond</vt:lpstr>
      <vt:lpstr>NDRSans</vt:lpstr>
      <vt:lpstr>Wingdings</vt:lpstr>
      <vt:lpstr>Webdings</vt:lpstr>
      <vt:lpstr>Arial Narrow</vt:lpstr>
      <vt:lpstr>Times New Roman</vt:lpstr>
      <vt:lpstr>Times</vt:lpstr>
      <vt:lpstr>Calibri</vt:lpstr>
      <vt:lpstr>00_NDR_Vorlage</vt:lpstr>
      <vt:lpstr>Benutzerdefiniertes Design</vt:lpstr>
      <vt:lpstr>Encadrement et vécu quotidien de la réalité   </vt:lpstr>
      <vt:lpstr>Diapositive 2</vt:lpstr>
      <vt:lpstr>Indicateurs pour la qualité du programme de service public </vt:lpstr>
      <vt:lpstr>Management de la qualité dans le travail rédactionnel quotidien</vt:lpstr>
      <vt:lpstr>Management de la qualité à la radio NDR</vt:lpstr>
      <vt:lpstr>Séminaires et dialogues de programme de la radio NDR </vt:lpstr>
      <vt:lpstr>Diapositive 7</vt:lpstr>
      <vt:lpstr>Diapositive 8</vt:lpstr>
      <vt:lpstr>Diapositive 9</vt:lpstr>
      <vt:lpstr>Attente et réalité</vt:lpstr>
      <vt:lpstr>Diapositive 11</vt:lpstr>
      <vt:lpstr>Dialogue de programme Optimisation | Renforcement du profil | Coopération</vt:lpstr>
      <vt:lpstr>Le modèle de conduite de l‘action* </vt:lpstr>
      <vt:lpstr>Diapositive 14</vt:lpstr>
      <vt:lpstr>Diapositive 15</vt:lpstr>
      <vt:lpstr>Diapositive 16</vt:lpstr>
      <vt:lpstr>Perspective: management de la qualité pour „Das Erste“</vt:lpstr>
      <vt:lpstr>  Merci de votre attention  </vt:lpstr>
    </vt:vector>
  </TitlesOfParts>
  <Company>Norddeutscher Rundfunk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Qualitätsmanagement Erfahrungen aus der Praxis</dc:title>
  <dc:creator>WuerzbergAnja</dc:creator>
  <cp:lastModifiedBy>Utilisateur</cp:lastModifiedBy>
  <cp:revision>191</cp:revision>
  <cp:lastPrinted>2003-08-19T09:51:41Z</cp:lastPrinted>
  <dcterms:created xsi:type="dcterms:W3CDTF">2009-12-14T15:16:26Z</dcterms:created>
  <dcterms:modified xsi:type="dcterms:W3CDTF">2014-02-04T10:44:31Z</dcterms:modified>
</cp:coreProperties>
</file>